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92" r:id="rId2"/>
    <p:sldId id="290" r:id="rId3"/>
    <p:sldId id="289" r:id="rId4"/>
    <p:sldId id="295" r:id="rId5"/>
    <p:sldId id="296" r:id="rId6"/>
    <p:sldId id="297" r:id="rId7"/>
    <p:sldId id="319" r:id="rId8"/>
    <p:sldId id="325" r:id="rId9"/>
    <p:sldId id="298" r:id="rId10"/>
    <p:sldId id="299" r:id="rId11"/>
    <p:sldId id="300" r:id="rId12"/>
    <p:sldId id="301" r:id="rId13"/>
    <p:sldId id="314" r:id="rId14"/>
    <p:sldId id="317" r:id="rId15"/>
    <p:sldId id="316" r:id="rId16"/>
    <p:sldId id="315" r:id="rId17"/>
    <p:sldId id="318" r:id="rId18"/>
    <p:sldId id="302" r:id="rId19"/>
    <p:sldId id="303" r:id="rId20"/>
    <p:sldId id="304" r:id="rId21"/>
    <p:sldId id="305" r:id="rId22"/>
    <p:sldId id="326" r:id="rId23"/>
    <p:sldId id="327" r:id="rId24"/>
    <p:sldId id="328" r:id="rId25"/>
    <p:sldId id="307" r:id="rId26"/>
    <p:sldId id="308" r:id="rId27"/>
    <p:sldId id="310" r:id="rId28"/>
    <p:sldId id="329" r:id="rId29"/>
    <p:sldId id="330" r:id="rId30"/>
    <p:sldId id="306" r:id="rId31"/>
    <p:sldId id="311" r:id="rId32"/>
    <p:sldId id="312" r:id="rId33"/>
    <p:sldId id="313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5501" autoAdjust="0"/>
  </p:normalViewPr>
  <p:slideViewPr>
    <p:cSldViewPr>
      <p:cViewPr varScale="1">
        <p:scale>
          <a:sx n="83" d="100"/>
          <a:sy n="83" d="100"/>
        </p:scale>
        <p:origin x="14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CA49-2710-433E-ABB8-A4798B0CF6D4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06ACD-4EAD-4FD8-AE30-F01FC7A2A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9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4422-3DC8-45BE-B0A0-D87D16501A8D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941C-C958-4D16-B65B-3FFA13E93F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1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38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388394E-80EF-49C6-A367-190A0C20AF3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17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388394E-80EF-49C6-A367-190A0C20AF3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2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84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33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9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B941C-C958-4D16-B65B-3FFA13E93F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0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7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5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4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1F497D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70846"/>
            <a:ext cx="1192817" cy="119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56" y="253014"/>
            <a:ext cx="3647870" cy="87933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1" y="272422"/>
            <a:ext cx="2739662" cy="7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478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7306826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755144808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552700" y="6400800"/>
            <a:ext cx="4038600" cy="3810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5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SQLDay</a:t>
            </a:r>
            <a:r>
              <a:rPr kumimoji="0" lang="pl-PL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81219261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8579595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169007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67110442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 marL="0" marR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60993417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081491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54664731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3457C668-3E57-4286-B92A-7784B74501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2700" y="6400801"/>
            <a:ext cx="4038600" cy="381000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SQLDay</a:t>
            </a:r>
            <a:r>
              <a:rPr lang="pl-PL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79387878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6684264"/>
            <a:ext cx="4038600" cy="91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Certified Master: SQL Server ® 2008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1" y="-3"/>
            <a:ext cx="9144000" cy="6866107"/>
            <a:chOff x="-1" y="-3"/>
            <a:chExt cx="9144000" cy="6866107"/>
          </a:xfrm>
        </p:grpSpPr>
        <p:sp>
          <p:nvSpPr>
            <p:cNvPr id="9" name="Rectangle 8"/>
            <p:cNvSpPr/>
            <p:nvPr/>
          </p:nvSpPr>
          <p:spPr>
            <a:xfrm>
              <a:off x="1" y="-3"/>
              <a:ext cx="9143998" cy="8559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1000"/>
                      </a:schemeClr>
                    </a:gs>
                    <a:gs pos="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16000"/>
                      </a:schemeClr>
                    </a:gs>
                  </a:gsLst>
                  <a:lin ang="5400000" scaled="1"/>
                  <a:tileRect/>
                </a:gradFill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3457"/>
            <a:stretch/>
          </p:blipFill>
          <p:spPr bwMode="auto">
            <a:xfrm>
              <a:off x="2" y="1625"/>
              <a:ext cx="280235" cy="133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-1" y="6400800"/>
              <a:ext cx="9144000" cy="465304"/>
            </a:xfrm>
            <a:prstGeom prst="rect">
              <a:avLst/>
            </a:prstGeom>
            <a:gradFill flip="none" rotWithShape="1">
              <a:gsLst>
                <a:gs pos="56000">
                  <a:schemeClr val="tx1">
                    <a:alpha val="93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2" name="Obraz 21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" y="6448433"/>
            <a:ext cx="411500" cy="411500"/>
          </a:xfrm>
          <a:prstGeom prst="rect">
            <a:avLst/>
          </a:prstGeom>
        </p:spPr>
      </p:pic>
      <p:pic>
        <p:nvPicPr>
          <p:cNvPr id="2050" name="Picture 2" descr="F:\!My Stuff!\PLSSUG\SQLDay Lite 2013\logo_SQLDay_Generic_Transparen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2062" y="6421432"/>
            <a:ext cx="1604434" cy="3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7"/>
          <p:cNvGrpSpPr/>
          <p:nvPr userDrawn="1"/>
        </p:nvGrpSpPr>
        <p:grpSpPr>
          <a:xfrm>
            <a:off x="-1" y="-3"/>
            <a:ext cx="9144000" cy="6866107"/>
            <a:chOff x="-1" y="-3"/>
            <a:chExt cx="9144000" cy="6866107"/>
          </a:xfrm>
        </p:grpSpPr>
        <p:sp>
          <p:nvSpPr>
            <p:cNvPr id="14" name="Rectangle 8"/>
            <p:cNvSpPr/>
            <p:nvPr/>
          </p:nvSpPr>
          <p:spPr>
            <a:xfrm>
              <a:off x="1" y="-3"/>
              <a:ext cx="9143998" cy="8559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1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1000"/>
                      </a:schemeClr>
                    </a:gs>
                    <a:gs pos="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16000"/>
                      </a:schemeClr>
                    </a:gs>
                  </a:gsLst>
                  <a:lin ang="5400000" scaled="1"/>
                  <a:tileRect/>
                </a:gra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3457"/>
            <a:stretch/>
          </p:blipFill>
          <p:spPr bwMode="auto">
            <a:xfrm>
              <a:off x="2" y="1625"/>
              <a:ext cx="280235" cy="1333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0"/>
            <p:cNvSpPr/>
            <p:nvPr userDrawn="1"/>
          </p:nvSpPr>
          <p:spPr>
            <a:xfrm>
              <a:off x="-1" y="6400800"/>
              <a:ext cx="9144000" cy="465304"/>
            </a:xfrm>
            <a:prstGeom prst="rect">
              <a:avLst/>
            </a:prstGeom>
            <a:gradFill flip="none" rotWithShape="1">
              <a:gsLst>
                <a:gs pos="56000">
                  <a:schemeClr val="tx1">
                    <a:alpha val="93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16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7" name="Obraz 21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" y="6448433"/>
            <a:ext cx="411500" cy="411500"/>
          </a:xfrm>
          <a:prstGeom prst="rect">
            <a:avLst/>
          </a:prstGeom>
        </p:spPr>
      </p:pic>
      <p:pic>
        <p:nvPicPr>
          <p:cNvPr id="18" name="Picture 2" descr="F:\!My Stuff!\PLSSUG\SQLDay Lite 2013\logo_SQLDay_Generic_Transparen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2062" y="6421432"/>
            <a:ext cx="1604434" cy="3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" y="6367220"/>
            <a:ext cx="1733921" cy="5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apitalist.com/chart-5-tech-giants-make-billion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apitalist.com/chart-5-tech-giants-make-billion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apitalist.com/chart-5-tech-giants-make-billion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apitalist.com/chart-5-tech-giants-make-billion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apitalist.com/chart-5-tech-giants-make-billion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6kM2EM6so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eznik.uneta.com.ua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a.linkedin.com/pub/denis-reznik/3/502/234" TargetMode="External"/><Relationship Id="rId4" Type="http://schemas.openxmlformats.org/officeDocument/2006/relationships/hyperlink" Target="https://www.facebook.com/denis.reznik.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0" y="1163071"/>
            <a:ext cx="7098681" cy="515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611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770722" y="2981981"/>
            <a:ext cx="3223967" cy="75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Learning Algorithm</a:t>
            </a:r>
          </a:p>
        </p:txBody>
      </p:sp>
      <p:grpSp>
        <p:nvGrpSpPr>
          <p:cNvPr id="21" name="Group 20"/>
          <p:cNvGrpSpPr/>
          <p:nvPr/>
        </p:nvGrpSpPr>
        <p:grpSpPr>
          <a:xfrm rot="16200000">
            <a:off x="757287" y="2755738"/>
            <a:ext cx="1910501" cy="1206631"/>
            <a:chOff x="238812" y="2253000"/>
            <a:chExt cx="1910501" cy="1206631"/>
          </a:xfrm>
        </p:grpSpPr>
        <p:sp>
          <p:nvSpPr>
            <p:cNvPr id="5" name="Rectangle 4"/>
            <p:cNvSpPr/>
            <p:nvPr/>
          </p:nvSpPr>
          <p:spPr>
            <a:xfrm>
              <a:off x="238812" y="2253000"/>
              <a:ext cx="1910501" cy="1206631"/>
            </a:xfrm>
            <a:prstGeom prst="rect">
              <a:avLst/>
            </a:prstGeom>
            <a:ln w="5715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27348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4016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47394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11343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75294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721962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95340" y="2337842"/>
              <a:ext cx="0" cy="103694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95459" y="1657662"/>
            <a:ext cx="223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23" name="Arrow: Right 22"/>
          <p:cNvSpPr/>
          <p:nvPr/>
        </p:nvSpPr>
        <p:spPr>
          <a:xfrm>
            <a:off x="2506133" y="3069980"/>
            <a:ext cx="1066626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/>
          <p:cNvSpPr/>
          <p:nvPr/>
        </p:nvSpPr>
        <p:spPr>
          <a:xfrm rot="5400000">
            <a:off x="5087301" y="4095158"/>
            <a:ext cx="846879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5124241" y="5027417"/>
            <a:ext cx="833499" cy="741786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h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4742" y="6033154"/>
            <a:ext cx="193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 - Hypothesis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865164" y="5109237"/>
            <a:ext cx="1066626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6150191" y="5109237"/>
            <a:ext cx="1066626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9592" y="4933302"/>
            <a:ext cx="2965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Ocean Temperature</a:t>
            </a:r>
          </a:p>
          <a:p>
            <a:pPr algn="ctr"/>
            <a:r>
              <a:rPr lang="en-US" dirty="0"/>
              <a:t>Oil Derricks</a:t>
            </a:r>
            <a:r>
              <a:rPr lang="ru-RU" dirty="0"/>
              <a:t> </a:t>
            </a:r>
            <a:r>
              <a:rPr lang="en-US" dirty="0"/>
              <a:t>in </a:t>
            </a:r>
            <a:r>
              <a:rPr lang="en-US" dirty="0"/>
              <a:t>Area</a:t>
            </a:r>
          </a:p>
          <a:p>
            <a:pPr algn="ctr"/>
            <a:r>
              <a:rPr lang="en-US" dirty="0"/>
              <a:t>Distance from the Continent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16816" y="4933302"/>
            <a:ext cx="1766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Whales</a:t>
            </a:r>
          </a:p>
          <a:p>
            <a:pPr algn="ctr"/>
            <a:r>
              <a:rPr lang="en-US" sz="2800" dirty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6154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  <p:bldP spid="13" grpId="0"/>
      <p:bldP spid="18" grpId="0" animBg="1"/>
      <p:bldP spid="19" grpId="0" animBg="1"/>
      <p:bldP spid="20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regmedia.co.uk/2015/06/16/data_scientist_image_via_shutterstock.jpg?x=1200&amp;y=7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139" y="0"/>
            <a:ext cx="103647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7868" y="4712093"/>
            <a:ext cx="364482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DEMO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45749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in Big Companies</a:t>
            </a:r>
          </a:p>
        </p:txBody>
      </p:sp>
      <p:pic>
        <p:nvPicPr>
          <p:cNvPr id="1026" name="Picture 2" descr="Картинки по запросу googl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02" y="1370907"/>
            <a:ext cx="3918163" cy="13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amazon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6" y="2996679"/>
            <a:ext cx="3616339" cy="12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facebook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42726"/>
            <a:ext cx="3911535" cy="14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LinkedIn logo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45170"/>
            <a:ext cx="4093621" cy="115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Netflix logo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8" y="4337237"/>
            <a:ext cx="3493679" cy="18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Microsoft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77" y="5136607"/>
            <a:ext cx="4715323" cy="100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rt: How 5 Tech Giants Make Their Bill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65750"/>
          <a:stretch/>
        </p:blipFill>
        <p:spPr bwMode="auto">
          <a:xfrm>
            <a:off x="125147" y="1772816"/>
            <a:ext cx="889370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5877272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http://www.visualcapitalist.com/chart-5-tech-giants-make-billions/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133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hart: How 5 Tech Giants Make Their Bill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b="53149"/>
          <a:stretch/>
        </p:blipFill>
        <p:spPr bwMode="auto">
          <a:xfrm>
            <a:off x="107504" y="1628800"/>
            <a:ext cx="8928992" cy="30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5877272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http://www.visualcapitalist.com/chart-5-tech-giants-make-billions/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641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hart: How 5 Tech Giants Make Their Bill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0" b="31101"/>
          <a:stretch/>
        </p:blipFill>
        <p:spPr bwMode="auto">
          <a:xfrm>
            <a:off x="102094" y="1411703"/>
            <a:ext cx="8939812" cy="49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5877272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http://www.visualcapitalist.com/chart-5-tech-giants-make-billions/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33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hart: How 5 Tech Giants Make Their Bill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50" b="15350"/>
          <a:stretch/>
        </p:blipFill>
        <p:spPr bwMode="auto">
          <a:xfrm>
            <a:off x="137000" y="1484784"/>
            <a:ext cx="9007000" cy="38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5877272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http://www.visualcapitalist.com/chart-5-tech-giants-make-billions/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94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hart: How 5 Tech Giants Make Their Bill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9" b="2751"/>
          <a:stretch/>
        </p:blipFill>
        <p:spPr bwMode="auto">
          <a:xfrm>
            <a:off x="107504" y="1556792"/>
            <a:ext cx="8928992" cy="30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5877272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http://www.visualcapitalist.com/chart-5-tech-giants-make-billions/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088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04419" y="3286988"/>
            <a:ext cx="7550870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Straight Connector 5"/>
          <p:cNvCxnSpPr/>
          <p:nvPr/>
        </p:nvCxnSpPr>
        <p:spPr>
          <a:xfrm>
            <a:off x="992955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39623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13001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76950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40901" y="3371830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87569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60947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24896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87277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3945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07323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71272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61932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8600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81978" y="3371830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45927" y="3371830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17735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64403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37781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01730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5532" y="3371830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2200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15578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79527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367046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13714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87092" y="3371830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51041" y="337183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99703" y="2636912"/>
            <a:ext cx="6567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Temperature Sensor Datasets (</a:t>
            </a:r>
            <a:r>
              <a:rPr lang="en-US" sz="2000" b="1" dirty="0"/>
              <a:t>n</a:t>
            </a:r>
            <a:r>
              <a:rPr lang="en-US" sz="2000" dirty="0"/>
              <a:t> Items)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99702" y="1575500"/>
            <a:ext cx="7555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Q: How many times temperature was above the norm during the last week?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804419" y="3676417"/>
            <a:ext cx="7550870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TextBox 67"/>
          <p:cNvSpPr txBox="1"/>
          <p:nvPr/>
        </p:nvSpPr>
        <p:spPr>
          <a:xfrm>
            <a:off x="796557" y="4682030"/>
            <a:ext cx="755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A: 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6557" y="5235157"/>
            <a:ext cx="253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Time: 2 hours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9703" y="5820794"/>
            <a:ext cx="528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Algorithmic Complexity: O(n)</a:t>
            </a:r>
          </a:p>
        </p:txBody>
      </p:sp>
    </p:spTree>
    <p:extLst>
      <p:ext uri="{BB962C8B-B14F-4D97-AF65-F5344CB8AC3E}">
        <p14:creationId xmlns:p14="http://schemas.microsoft.com/office/powerpoint/2010/main" val="21983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  <p:bldP spid="68" grpId="0"/>
      <p:bldP spid="69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812" y="3487913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27348" y="357275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016" y="357275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47394" y="357275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1343" y="357275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75294" y="3572755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21962" y="357275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5340" y="357275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99703" y="2837837"/>
            <a:ext cx="656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Temperature Sensor Datasets (</a:t>
            </a:r>
            <a:r>
              <a:rPr lang="en-US" sz="2400" b="1" dirty="0"/>
              <a:t>k</a:t>
            </a:r>
            <a:r>
              <a:rPr lang="en-US" sz="2400" dirty="0"/>
              <a:t> Items in each one)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99702" y="1575500"/>
            <a:ext cx="755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Q: How many times temperature was above the norm during the last week?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238812" y="3877342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48641" y="4851307"/>
            <a:ext cx="92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A: 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8641" y="5436944"/>
            <a:ext cx="2616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Time: 0.5 hour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8641" y="6019710"/>
            <a:ext cx="666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Algorithmic Complexity: O(n/k)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506133" y="3484621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2694669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941337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214715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478664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42615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989283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262661" y="3569463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row: Right 78"/>
          <p:cNvSpPr/>
          <p:nvPr/>
        </p:nvSpPr>
        <p:spPr>
          <a:xfrm>
            <a:off x="2506133" y="3874050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773454" y="3491205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961990" y="3576047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208658" y="3576047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482036" y="3576047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985" y="3576047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009936" y="3576047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256604" y="3576047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29982" y="3576047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/>
          <p:cNvSpPr/>
          <p:nvPr/>
        </p:nvSpPr>
        <p:spPr>
          <a:xfrm>
            <a:off x="4773454" y="3880634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040775" y="3484616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7229311" y="3569458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475979" y="3569458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749357" y="3569458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013306" y="3569458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77257" y="3569458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23925" y="3569458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797303" y="3569458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row: Right 96"/>
          <p:cNvSpPr/>
          <p:nvPr/>
        </p:nvSpPr>
        <p:spPr>
          <a:xfrm>
            <a:off x="7040775" y="3874045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998681" y="4848877"/>
            <a:ext cx="92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A: 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83283" y="4848876"/>
            <a:ext cx="92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A: 3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533323" y="4848875"/>
            <a:ext cx="92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A: 4</a:t>
            </a:r>
          </a:p>
        </p:txBody>
      </p:sp>
    </p:spTree>
    <p:extLst>
      <p:ext uri="{BB962C8B-B14F-4D97-AF65-F5344CB8AC3E}">
        <p14:creationId xmlns:p14="http://schemas.microsoft.com/office/powerpoint/2010/main" val="5088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  <p:bldP spid="68" grpId="0"/>
      <p:bldP spid="69" grpId="0"/>
      <p:bldP spid="70" grpId="0"/>
      <p:bldP spid="79" grpId="0" animBg="1"/>
      <p:bldP spid="88" grpId="0" animBg="1"/>
      <p:bldP spid="97" grpId="0" animBg="1"/>
      <p:bldP spid="98" grpId="0"/>
      <p:bldP spid="99" grpId="0"/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Data Driven Future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Denis Reznik</a:t>
            </a:r>
            <a:br>
              <a:rPr lang="pl-PL" dirty="0"/>
            </a:br>
            <a:r>
              <a:rPr lang="en-US" dirty="0"/>
              <a:t>Data Architect, </a:t>
            </a:r>
            <a:r>
              <a:rPr lang="en-US" dirty="0" err="1"/>
              <a:t>Intapp</a:t>
            </a:r>
            <a:r>
              <a:rPr lang="en-US" dirty="0"/>
              <a:t>, Inc.</a:t>
            </a:r>
            <a:br>
              <a:rPr lang="pl-PL" dirty="0"/>
            </a:br>
            <a:r>
              <a:rPr lang="en-US" dirty="0"/>
              <a:t>Microsoft Data Platform MVP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783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812" y="2253000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Straight Connector 5"/>
          <p:cNvCxnSpPr/>
          <p:nvPr/>
        </p:nvCxnSpPr>
        <p:spPr>
          <a:xfrm>
            <a:off x="427348" y="2337842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016" y="2337842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47394" y="2337842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1343" y="2337842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75294" y="2337842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21962" y="2337842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5340" y="2337842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/>
          <p:cNvSpPr/>
          <p:nvPr/>
        </p:nvSpPr>
        <p:spPr>
          <a:xfrm>
            <a:off x="238812" y="2642429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TextBox 67"/>
          <p:cNvSpPr txBox="1"/>
          <p:nvPr/>
        </p:nvSpPr>
        <p:spPr>
          <a:xfrm>
            <a:off x="748641" y="3575448"/>
            <a:ext cx="9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38812" y="1400932"/>
            <a:ext cx="871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Map -&gt; COUNT(*) WHERE Value &gt; 40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506133" y="2249708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2" name="Straight Connector 71"/>
          <p:cNvCxnSpPr/>
          <p:nvPr/>
        </p:nvCxnSpPr>
        <p:spPr>
          <a:xfrm>
            <a:off x="2694669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941337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214715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478664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42615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989283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262661" y="2334550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row: Right 78"/>
          <p:cNvSpPr/>
          <p:nvPr/>
        </p:nvSpPr>
        <p:spPr>
          <a:xfrm>
            <a:off x="2506133" y="2639137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4773454" y="2256292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4961990" y="2341134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208658" y="2341134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482036" y="2341134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985" y="2341134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009936" y="2341134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256604" y="2341134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29982" y="2341134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/>
          <p:cNvSpPr/>
          <p:nvPr/>
        </p:nvSpPr>
        <p:spPr>
          <a:xfrm>
            <a:off x="4773454" y="2645721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7040775" y="2249703"/>
            <a:ext cx="1910501" cy="120663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0" name="Straight Connector 89"/>
          <p:cNvCxnSpPr/>
          <p:nvPr/>
        </p:nvCxnSpPr>
        <p:spPr>
          <a:xfrm>
            <a:off x="7229311" y="233454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475979" y="233454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749357" y="233454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013306" y="233454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77257" y="233454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23925" y="2334545"/>
            <a:ext cx="0" cy="1036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797303" y="2334545"/>
            <a:ext cx="0" cy="103694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row: Right 96"/>
          <p:cNvSpPr/>
          <p:nvPr/>
        </p:nvSpPr>
        <p:spPr>
          <a:xfrm>
            <a:off x="7040775" y="2639132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2998681" y="3573018"/>
            <a:ext cx="9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83283" y="3573017"/>
            <a:ext cx="9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3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533323" y="3573016"/>
            <a:ext cx="9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8812" y="5157192"/>
            <a:ext cx="368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Reduce -&gt; COUNT(*)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32342" y="5906052"/>
            <a:ext cx="9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5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2229" y="5156104"/>
            <a:ext cx="1565630" cy="518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Reduce</a:t>
            </a:r>
            <a:endParaRPr lang="en-US" sz="1600" dirty="0"/>
          </a:p>
        </p:txBody>
      </p:sp>
      <p:sp>
        <p:nvSpPr>
          <p:cNvPr id="53" name="Arrow: Right 52"/>
          <p:cNvSpPr/>
          <p:nvPr/>
        </p:nvSpPr>
        <p:spPr>
          <a:xfrm rot="1618268">
            <a:off x="1679731" y="4348645"/>
            <a:ext cx="212243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Arrow: Right 53"/>
          <p:cNvSpPr/>
          <p:nvPr/>
        </p:nvSpPr>
        <p:spPr>
          <a:xfrm rot="9072966">
            <a:off x="5666475" y="4451367"/>
            <a:ext cx="191050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Arrow: Right 54"/>
          <p:cNvSpPr/>
          <p:nvPr/>
        </p:nvSpPr>
        <p:spPr>
          <a:xfrm rot="2962614">
            <a:off x="3456446" y="4378134"/>
            <a:ext cx="118167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Arrow: Right 55"/>
          <p:cNvSpPr/>
          <p:nvPr/>
        </p:nvSpPr>
        <p:spPr>
          <a:xfrm rot="8160646">
            <a:off x="4629632" y="4366243"/>
            <a:ext cx="1181671" cy="45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487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70" grpId="0"/>
      <p:bldP spid="79" grpId="0" animBg="1"/>
      <p:bldP spid="88" grpId="0" animBg="1"/>
      <p:bldP spid="97" grpId="0" animBg="1"/>
      <p:bldP spid="98" grpId="0"/>
      <p:bldP spid="99" grpId="0"/>
      <p:bldP spid="100" grpId="0"/>
      <p:bldP spid="49" grpId="0"/>
      <p:bldP spid="50" grpId="0"/>
      <p:bldP spid="5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tatic2.techinsider.io/image/571d435452bcd020008be872-2528-1422/silicon-valley-season-2-anim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6633" y="3038075"/>
            <a:ext cx="300715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DEMO</a:t>
            </a:r>
          </a:p>
          <a:p>
            <a:pPr algn="r"/>
            <a:endParaRPr lang="en-US" sz="4800" dirty="0">
              <a:solidFill>
                <a:schemeClr val="bg1"/>
              </a:solidFill>
            </a:endParaRPr>
          </a:p>
          <a:p>
            <a:pPr algn="r"/>
            <a:endParaRPr lang="en-US" sz="4800" dirty="0">
              <a:solidFill>
                <a:schemeClr val="bg1"/>
              </a:solidFill>
            </a:endParaRP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Map-Reduce</a:t>
            </a:r>
          </a:p>
        </p:txBody>
      </p:sp>
    </p:spTree>
    <p:extLst>
      <p:ext uri="{BB962C8B-B14F-4D97-AF65-F5344CB8AC3E}">
        <p14:creationId xmlns:p14="http://schemas.microsoft.com/office/powerpoint/2010/main" val="262339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771123" cy="1325563"/>
          </a:xfrm>
        </p:spPr>
        <p:txBody>
          <a:bodyPr>
            <a:normAutofit/>
          </a:bodyPr>
          <a:lstStyle/>
          <a:p>
            <a:r>
              <a:rPr lang="en-US" dirty="0"/>
              <a:t>Database History</a:t>
            </a:r>
          </a:p>
        </p:txBody>
      </p:sp>
      <p:sp>
        <p:nvSpPr>
          <p:cNvPr id="93" name="pgshape"/>
          <p:cNvSpPr/>
          <p:nvPr>
            <p:custDataLst>
              <p:tags r:id="rId1"/>
            </p:custDataLst>
          </p:nvPr>
        </p:nvSpPr>
        <p:spPr>
          <a:xfrm>
            <a:off x="972153" y="3733820"/>
            <a:ext cx="7162384" cy="508000"/>
          </a:xfrm>
          <a:prstGeom prst="rect">
            <a:avLst/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pgshape"/>
          <p:cNvSpPr txBox="1"/>
          <p:nvPr>
            <p:custDataLst>
              <p:tags r:id="rId2"/>
            </p:custDataLst>
          </p:nvPr>
        </p:nvSpPr>
        <p:spPr>
          <a:xfrm>
            <a:off x="1164925" y="3733820"/>
            <a:ext cx="675640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19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60s</a:t>
            </a:r>
          </a:p>
        </p:txBody>
      </p:sp>
      <p:cxnSp>
        <p:nvCxnSpPr>
          <p:cNvPr id="95" name="pgshape"/>
          <p:cNvCxnSpPr/>
          <p:nvPr/>
        </p:nvCxnSpPr>
        <p:spPr>
          <a:xfrm>
            <a:off x="1927190" y="3886220"/>
            <a:ext cx="0" cy="20320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96" name="pgshape"/>
          <p:cNvSpPr txBox="1"/>
          <p:nvPr>
            <p:custDataLst>
              <p:tags r:id="rId3"/>
            </p:custDataLst>
          </p:nvPr>
        </p:nvSpPr>
        <p:spPr>
          <a:xfrm>
            <a:off x="2138948" y="3733820"/>
            <a:ext cx="675640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19</a:t>
            </a:r>
            <a:r>
              <a:rPr lang="en-US" sz="1600" kern="0" dirty="0">
                <a:solidFill>
                  <a:prstClr val="white"/>
                </a:solidFill>
              </a:rPr>
              <a:t>70s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97" name="pgshape"/>
          <p:cNvCxnSpPr/>
          <p:nvPr/>
        </p:nvCxnSpPr>
        <p:spPr>
          <a:xfrm>
            <a:off x="3132223" y="3886220"/>
            <a:ext cx="0" cy="20320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98" name="pgshape"/>
          <p:cNvSpPr txBox="1"/>
          <p:nvPr>
            <p:custDataLst>
              <p:tags r:id="rId4"/>
            </p:custDataLst>
          </p:nvPr>
        </p:nvSpPr>
        <p:spPr>
          <a:xfrm>
            <a:off x="3334354" y="3733820"/>
            <a:ext cx="675640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1980s</a:t>
            </a:r>
          </a:p>
        </p:txBody>
      </p:sp>
      <p:cxnSp>
        <p:nvCxnSpPr>
          <p:cNvPr id="99" name="pgshape"/>
          <p:cNvCxnSpPr/>
          <p:nvPr/>
        </p:nvCxnSpPr>
        <p:spPr>
          <a:xfrm>
            <a:off x="4212123" y="3886220"/>
            <a:ext cx="0" cy="20320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00" name="pgshape"/>
          <p:cNvSpPr txBox="1"/>
          <p:nvPr>
            <p:custDataLst>
              <p:tags r:id="rId5"/>
            </p:custDataLst>
          </p:nvPr>
        </p:nvSpPr>
        <p:spPr>
          <a:xfrm>
            <a:off x="4510506" y="3733820"/>
            <a:ext cx="675640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1990s</a:t>
            </a:r>
          </a:p>
        </p:txBody>
      </p:sp>
      <p:cxnSp>
        <p:nvCxnSpPr>
          <p:cNvPr id="101" name="pgshape"/>
          <p:cNvCxnSpPr/>
          <p:nvPr/>
        </p:nvCxnSpPr>
        <p:spPr>
          <a:xfrm>
            <a:off x="5465277" y="3886220"/>
            <a:ext cx="0" cy="20320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02" name="pgshape"/>
          <p:cNvSpPr txBox="1"/>
          <p:nvPr>
            <p:custDataLst>
              <p:tags r:id="rId6"/>
            </p:custDataLst>
          </p:nvPr>
        </p:nvSpPr>
        <p:spPr>
          <a:xfrm>
            <a:off x="5734786" y="3733820"/>
            <a:ext cx="675640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2000s</a:t>
            </a:r>
          </a:p>
        </p:txBody>
      </p:sp>
      <p:cxnSp>
        <p:nvCxnSpPr>
          <p:cNvPr id="103" name="pgshape"/>
          <p:cNvCxnSpPr/>
          <p:nvPr/>
        </p:nvCxnSpPr>
        <p:spPr>
          <a:xfrm>
            <a:off x="6660685" y="3886220"/>
            <a:ext cx="0" cy="20320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04" name="pgshape"/>
          <p:cNvSpPr txBox="1"/>
          <p:nvPr>
            <p:custDataLst>
              <p:tags r:id="rId7"/>
            </p:custDataLst>
          </p:nvPr>
        </p:nvSpPr>
        <p:spPr>
          <a:xfrm>
            <a:off x="6805063" y="3733820"/>
            <a:ext cx="1178762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Nowadays</a:t>
            </a:r>
          </a:p>
        </p:txBody>
      </p:sp>
      <p:sp>
        <p:nvSpPr>
          <p:cNvPr id="146" name="milestoneshape"/>
          <p:cNvSpPr/>
          <p:nvPr/>
        </p:nvSpPr>
        <p:spPr>
          <a:xfrm>
            <a:off x="4616828" y="35433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milestoneshape"/>
          <p:cNvSpPr txBox="1"/>
          <p:nvPr>
            <p:custDataLst>
              <p:tags r:id="rId8"/>
            </p:custDataLst>
          </p:nvPr>
        </p:nvSpPr>
        <p:spPr>
          <a:xfrm>
            <a:off x="4045328" y="2557372"/>
            <a:ext cx="1397000" cy="434478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Object Databases</a:t>
            </a:r>
          </a:p>
        </p:txBody>
      </p:sp>
      <p:cxnSp>
        <p:nvCxnSpPr>
          <p:cNvPr id="149" name="milestoneshape"/>
          <p:cNvCxnSpPr>
            <a:stCxn id="146" idx="0"/>
          </p:cNvCxnSpPr>
          <p:nvPr/>
        </p:nvCxnSpPr>
        <p:spPr>
          <a:xfrm flipV="1">
            <a:off x="4743828" y="3089275"/>
            <a:ext cx="0" cy="454045"/>
          </a:xfrm>
          <a:prstGeom prst="straightConnector1">
            <a:avLst/>
          </a:prstGeom>
          <a:noFill/>
          <a:ln w="15875" cap="flat" cmpd="sng" algn="ctr">
            <a:solidFill>
              <a:srgbClr val="0072BC"/>
            </a:solidFill>
            <a:prstDash val="solid"/>
            <a:tailEnd type="oval" w="sm" len="sm"/>
          </a:ln>
          <a:effectLst/>
        </p:spPr>
      </p:cxnSp>
      <p:sp>
        <p:nvSpPr>
          <p:cNvPr id="150" name="milestoneshape"/>
          <p:cNvSpPr/>
          <p:nvPr/>
        </p:nvSpPr>
        <p:spPr>
          <a:xfrm rot="10800000">
            <a:off x="3494854" y="41529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milestoneshape"/>
          <p:cNvSpPr txBox="1"/>
          <p:nvPr>
            <p:custDataLst>
              <p:tags r:id="rId9"/>
            </p:custDataLst>
          </p:nvPr>
        </p:nvSpPr>
        <p:spPr>
          <a:xfrm>
            <a:off x="2923354" y="4472095"/>
            <a:ext cx="1397000" cy="606833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t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RDMS Commercial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Success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3" name="milestoneshape"/>
          <p:cNvSpPr/>
          <p:nvPr/>
        </p:nvSpPr>
        <p:spPr>
          <a:xfrm>
            <a:off x="3105340" y="35433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milestoneshape"/>
          <p:cNvSpPr txBox="1"/>
          <p:nvPr>
            <p:custDataLst>
              <p:tags r:id="rId10"/>
            </p:custDataLst>
          </p:nvPr>
        </p:nvSpPr>
        <p:spPr>
          <a:xfrm>
            <a:off x="2434173" y="3230710"/>
            <a:ext cx="1596334" cy="266420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SQL</a:t>
            </a:r>
          </a:p>
        </p:txBody>
      </p:sp>
      <p:sp>
        <p:nvSpPr>
          <p:cNvPr id="160" name="milestoneshape"/>
          <p:cNvSpPr/>
          <p:nvPr/>
        </p:nvSpPr>
        <p:spPr>
          <a:xfrm>
            <a:off x="2298100" y="35433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milestoneshape"/>
          <p:cNvSpPr txBox="1"/>
          <p:nvPr>
            <p:custDataLst>
              <p:tags r:id="rId11"/>
            </p:custDataLst>
          </p:nvPr>
        </p:nvSpPr>
        <p:spPr>
          <a:xfrm>
            <a:off x="1726600" y="2433475"/>
            <a:ext cx="1397000" cy="606833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RDBMS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Ingress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System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163" name="milestoneshape"/>
          <p:cNvCxnSpPr>
            <a:stCxn id="160" idx="0"/>
          </p:cNvCxnSpPr>
          <p:nvPr/>
        </p:nvCxnSpPr>
        <p:spPr>
          <a:xfrm flipV="1">
            <a:off x="2425100" y="3128108"/>
            <a:ext cx="0" cy="415212"/>
          </a:xfrm>
          <a:prstGeom prst="straightConnector1">
            <a:avLst/>
          </a:prstGeom>
          <a:noFill/>
          <a:ln w="15875" cap="flat" cmpd="sng" algn="ctr">
            <a:solidFill>
              <a:srgbClr val="0072BC"/>
            </a:solidFill>
            <a:prstDash val="solid"/>
            <a:tailEnd type="oval" w="sm" len="sm"/>
          </a:ln>
          <a:effectLst/>
        </p:spPr>
      </p:cxnSp>
      <p:sp>
        <p:nvSpPr>
          <p:cNvPr id="164" name="milestoneshape"/>
          <p:cNvSpPr/>
          <p:nvPr/>
        </p:nvSpPr>
        <p:spPr>
          <a:xfrm rot="10800000">
            <a:off x="1845015" y="41529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milestoneshape"/>
          <p:cNvSpPr txBox="1"/>
          <p:nvPr>
            <p:custDataLst>
              <p:tags r:id="rId12"/>
            </p:custDataLst>
          </p:nvPr>
        </p:nvSpPr>
        <p:spPr>
          <a:xfrm>
            <a:off x="1273515" y="4481720"/>
            <a:ext cx="1397000" cy="434478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t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E.F. </a:t>
            </a:r>
            <a:r>
              <a:rPr lang="en-US" sz="1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Codd’s</a:t>
            </a: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Paper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7" name="milestoneshape"/>
          <p:cNvSpPr/>
          <p:nvPr/>
        </p:nvSpPr>
        <p:spPr>
          <a:xfrm>
            <a:off x="1400338" y="35433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milestoneshape"/>
          <p:cNvSpPr txBox="1"/>
          <p:nvPr>
            <p:custDataLst>
              <p:tags r:id="rId13"/>
            </p:custDataLst>
          </p:nvPr>
        </p:nvSpPr>
        <p:spPr>
          <a:xfrm>
            <a:off x="828838" y="3049617"/>
            <a:ext cx="1397000" cy="434478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1400" dirty="0"/>
              <a:t>CODASYL</a:t>
            </a:r>
          </a:p>
          <a:p>
            <a:pPr lvl="0" algn="ctr">
              <a:lnSpc>
                <a:spcPct val="80000"/>
              </a:lnSpc>
            </a:pPr>
            <a:r>
              <a:rPr lang="en-US" sz="1400" dirty="0"/>
              <a:t>IMS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70" name="milestoneshape"/>
          <p:cNvSpPr/>
          <p:nvPr/>
        </p:nvSpPr>
        <p:spPr>
          <a:xfrm rot="10800000">
            <a:off x="6359036" y="41529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milestoneshape"/>
          <p:cNvSpPr txBox="1"/>
          <p:nvPr>
            <p:custDataLst>
              <p:tags r:id="rId14"/>
            </p:custDataLst>
          </p:nvPr>
        </p:nvSpPr>
        <p:spPr>
          <a:xfrm>
            <a:off x="5717686" y="4472095"/>
            <a:ext cx="1536700" cy="606833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t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NoSQL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(Johan </a:t>
            </a:r>
            <a:r>
              <a:rPr lang="en-US" sz="1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Oskarsson</a:t>
            </a: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72" name="milestoneshape"/>
          <p:cNvSpPr/>
          <p:nvPr/>
        </p:nvSpPr>
        <p:spPr>
          <a:xfrm>
            <a:off x="7288821" y="354332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milestoneshape"/>
          <p:cNvSpPr txBox="1"/>
          <p:nvPr>
            <p:custDataLst>
              <p:tags r:id="rId15"/>
            </p:custDataLst>
          </p:nvPr>
        </p:nvSpPr>
        <p:spPr>
          <a:xfrm>
            <a:off x="6617654" y="3230710"/>
            <a:ext cx="1596334" cy="266420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NewSQL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(?)</a:t>
            </a:r>
          </a:p>
        </p:txBody>
      </p:sp>
      <p:sp>
        <p:nvSpPr>
          <p:cNvPr id="39" name="milestoneshape"/>
          <p:cNvSpPr/>
          <p:nvPr/>
        </p:nvSpPr>
        <p:spPr>
          <a:xfrm>
            <a:off x="6017402" y="3531840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lestoneshape"/>
          <p:cNvSpPr txBox="1"/>
          <p:nvPr>
            <p:custDataLst>
              <p:tags r:id="rId16"/>
            </p:custDataLst>
          </p:nvPr>
        </p:nvSpPr>
        <p:spPr>
          <a:xfrm>
            <a:off x="5346235" y="3051172"/>
            <a:ext cx="1596334" cy="434478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Goog</a:t>
            </a: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le </a:t>
            </a:r>
            <a:r>
              <a:rPr lang="en-US" sz="1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BigTable</a:t>
            </a: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Paper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1" name="milestoneshape"/>
          <p:cNvSpPr/>
          <p:nvPr/>
        </p:nvSpPr>
        <p:spPr>
          <a:xfrm>
            <a:off x="6301390" y="3541699"/>
            <a:ext cx="254000" cy="2794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lestoneshape"/>
          <p:cNvSpPr txBox="1"/>
          <p:nvPr>
            <p:custDataLst>
              <p:tags r:id="rId17"/>
            </p:custDataLst>
          </p:nvPr>
        </p:nvSpPr>
        <p:spPr>
          <a:xfrm>
            <a:off x="5668590" y="1786939"/>
            <a:ext cx="1519600" cy="434478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="b" anchorCtr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Amazon Dynamo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Paper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43" name="milestoneshape"/>
          <p:cNvCxnSpPr>
            <a:stCxn id="41" idx="0"/>
            <a:endCxn id="42" idx="2"/>
          </p:cNvCxnSpPr>
          <p:nvPr/>
        </p:nvCxnSpPr>
        <p:spPr>
          <a:xfrm flipV="1">
            <a:off x="6428390" y="2221417"/>
            <a:ext cx="0" cy="1320282"/>
          </a:xfrm>
          <a:prstGeom prst="straightConnector1">
            <a:avLst/>
          </a:prstGeom>
          <a:noFill/>
          <a:ln w="15875" cap="flat" cmpd="sng" algn="ctr">
            <a:solidFill>
              <a:srgbClr val="0072BC"/>
            </a:solidFill>
            <a:prstDash val="solid"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13620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/>
      <p:bldP spid="150" grpId="0" animBg="1"/>
      <p:bldP spid="151" grpId="0"/>
      <p:bldP spid="153" grpId="0" animBg="1"/>
      <p:bldP spid="154" grpId="0"/>
      <p:bldP spid="160" grpId="0" animBg="1"/>
      <p:bldP spid="161" grpId="0"/>
      <p:bldP spid="164" grpId="0" animBg="1"/>
      <p:bldP spid="165" grpId="0"/>
      <p:bldP spid="167" grpId="0" animBg="1"/>
      <p:bldP spid="168" grpId="0"/>
      <p:bldP spid="170" grpId="0" animBg="1"/>
      <p:bldP spid="171" grpId="0"/>
      <p:bldP spid="172" grpId="0" animBg="1"/>
      <p:bldP spid="173" grpId="0"/>
      <p:bldP spid="39" grpId="0" animBg="1"/>
      <p:bldP spid="40" grpId="0"/>
      <p:bldP spid="41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occurrencesforeigndomestic.com/wp-content/uploads/2014/11/forc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53" y="3840480"/>
            <a:ext cx="7100047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imanila.ph/02052015imanilabackup/wp-content/uploads/2014/12/star-wars-force-awakens-memes-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52" y="3837945"/>
            <a:ext cx="7100047" cy="302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i1-news.softpedia-static.com/images/news2/Lasers-What-are-They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048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52749" y="1458575"/>
            <a:ext cx="343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NoSQL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152" y="4887575"/>
            <a:ext cx="1273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Databases</a:t>
            </a:r>
            <a:endParaRPr lang="ru-RU" dirty="0"/>
          </a:p>
        </p:txBody>
      </p:sp>
      <p:grpSp>
        <p:nvGrpSpPr>
          <p:cNvPr id="21531" name="Group 21530"/>
          <p:cNvGrpSpPr/>
          <p:nvPr/>
        </p:nvGrpSpPr>
        <p:grpSpPr>
          <a:xfrm>
            <a:off x="6229522" y="4379606"/>
            <a:ext cx="2420774" cy="2245486"/>
            <a:chOff x="6383526" y="898664"/>
            <a:chExt cx="2420774" cy="2245486"/>
          </a:xfrm>
        </p:grpSpPr>
        <p:grpSp>
          <p:nvGrpSpPr>
            <p:cNvPr id="17" name="Group 16"/>
            <p:cNvGrpSpPr/>
            <p:nvPr/>
          </p:nvGrpSpPr>
          <p:grpSpPr>
            <a:xfrm>
              <a:off x="7640781" y="2140064"/>
              <a:ext cx="390134" cy="396147"/>
              <a:chOff x="2521148" y="1583408"/>
              <a:chExt cx="1053703" cy="105370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2521148" y="1583408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Oval 4"/>
              <p:cNvSpPr/>
              <p:nvPr/>
            </p:nvSpPr>
            <p:spPr>
              <a:xfrm>
                <a:off x="2675459" y="1737719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948807" y="898664"/>
              <a:ext cx="390134" cy="396147"/>
              <a:chOff x="2521148" y="2897"/>
              <a:chExt cx="1053703" cy="105370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521148" y="2897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Oval 8"/>
              <p:cNvSpPr/>
              <p:nvPr/>
            </p:nvSpPr>
            <p:spPr>
              <a:xfrm>
                <a:off x="2675459" y="157208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322801" y="1629797"/>
              <a:ext cx="390134" cy="396147"/>
              <a:chOff x="3756841" y="597975"/>
              <a:chExt cx="1053703" cy="1053703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756841" y="597975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3" name="Oval 12"/>
              <p:cNvSpPr/>
              <p:nvPr/>
            </p:nvSpPr>
            <p:spPr>
              <a:xfrm>
                <a:off x="3911152" y="752286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414166" y="2748003"/>
              <a:ext cx="390134" cy="396147"/>
              <a:chOff x="4062032" y="1935105"/>
              <a:chExt cx="1053703" cy="1053703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062032" y="1935105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Oval 16"/>
              <p:cNvSpPr/>
              <p:nvPr/>
            </p:nvSpPr>
            <p:spPr>
              <a:xfrm>
                <a:off x="4216343" y="2089416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879265" y="2689988"/>
              <a:ext cx="390134" cy="396147"/>
              <a:chOff x="3206906" y="3007399"/>
              <a:chExt cx="1053703" cy="105370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206906" y="3007399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5" name="Oval 20"/>
              <p:cNvSpPr/>
              <p:nvPr/>
            </p:nvSpPr>
            <p:spPr>
              <a:xfrm>
                <a:off x="3361217" y="3161710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383526" y="1936966"/>
              <a:ext cx="390134" cy="396147"/>
              <a:chOff x="1835390" y="3007399"/>
              <a:chExt cx="1053703" cy="1053703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835390" y="3007399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Oval 24"/>
              <p:cNvSpPr/>
              <p:nvPr/>
            </p:nvSpPr>
            <p:spPr>
              <a:xfrm>
                <a:off x="1989701" y="3161710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800" kern="12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429677" y="1020278"/>
              <a:ext cx="390134" cy="396147"/>
              <a:chOff x="980264" y="1935105"/>
              <a:chExt cx="1053703" cy="1053703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980264" y="1935105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Oval 28"/>
              <p:cNvSpPr/>
              <p:nvPr/>
            </p:nvSpPr>
            <p:spPr>
              <a:xfrm>
                <a:off x="1134575" y="2089416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800" kern="12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25922" y="1457807"/>
              <a:ext cx="390134" cy="396147"/>
              <a:chOff x="1285455" y="597975"/>
              <a:chExt cx="1053703" cy="105370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285455" y="597975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Oval 32"/>
              <p:cNvSpPr/>
              <p:nvPr/>
            </p:nvSpPr>
            <p:spPr>
              <a:xfrm>
                <a:off x="1439766" y="752286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800" kern="1200" dirty="0"/>
              </a:p>
            </p:txBody>
          </p:sp>
        </p:grpSp>
        <p:cxnSp>
          <p:nvCxnSpPr>
            <p:cNvPr id="8" name="Straight Arrow Connector 7"/>
            <p:cNvCxnSpPr>
              <a:stCxn id="56" idx="4"/>
              <a:endCxn id="52" idx="1"/>
            </p:cNvCxnSpPr>
            <p:nvPr/>
          </p:nvCxnSpPr>
          <p:spPr>
            <a:xfrm>
              <a:off x="8143874" y="1294811"/>
              <a:ext cx="236061" cy="393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4" name="Straight Arrow Connector 21503"/>
            <p:cNvCxnSpPr>
              <a:stCxn id="32" idx="6"/>
              <a:endCxn id="52" idx="2"/>
            </p:cNvCxnSpPr>
            <p:nvPr/>
          </p:nvCxnSpPr>
          <p:spPr>
            <a:xfrm>
              <a:off x="7516056" y="1655881"/>
              <a:ext cx="806745" cy="171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6" idx="6"/>
              <a:endCxn id="56" idx="2"/>
            </p:cNvCxnSpPr>
            <p:nvPr/>
          </p:nvCxnSpPr>
          <p:spPr>
            <a:xfrm flipV="1">
              <a:off x="6819811" y="1096738"/>
              <a:ext cx="1128996" cy="121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9" name="Straight Arrow Connector 21508"/>
            <p:cNvCxnSpPr>
              <a:stCxn id="40" idx="5"/>
              <a:endCxn id="44" idx="1"/>
            </p:cNvCxnSpPr>
            <p:nvPr/>
          </p:nvCxnSpPr>
          <p:spPr>
            <a:xfrm>
              <a:off x="6716526" y="2275099"/>
              <a:ext cx="219873" cy="472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3" name="Straight Arrow Connector 21512"/>
            <p:cNvCxnSpPr>
              <a:stCxn id="60" idx="7"/>
              <a:endCxn id="52" idx="3"/>
            </p:cNvCxnSpPr>
            <p:nvPr/>
          </p:nvCxnSpPr>
          <p:spPr>
            <a:xfrm flipV="1">
              <a:off x="7973781" y="1967930"/>
              <a:ext cx="406154" cy="230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5" name="Straight Arrow Connector 21514"/>
            <p:cNvCxnSpPr>
              <a:stCxn id="48" idx="2"/>
              <a:endCxn id="44" idx="6"/>
            </p:cNvCxnSpPr>
            <p:nvPr/>
          </p:nvCxnSpPr>
          <p:spPr>
            <a:xfrm flipH="1" flipV="1">
              <a:off x="7269399" y="2888062"/>
              <a:ext cx="1144767" cy="58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8" name="Straight Arrow Connector 21517"/>
            <p:cNvCxnSpPr>
              <a:stCxn id="44" idx="0"/>
              <a:endCxn id="60" idx="3"/>
            </p:cNvCxnSpPr>
            <p:nvPr/>
          </p:nvCxnSpPr>
          <p:spPr>
            <a:xfrm flipV="1">
              <a:off x="7074332" y="2478197"/>
              <a:ext cx="623583" cy="211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1" name="TextBox 21520"/>
          <p:cNvSpPr txBox="1"/>
          <p:nvPr/>
        </p:nvSpPr>
        <p:spPr>
          <a:xfrm>
            <a:off x="6757650" y="3719027"/>
            <a:ext cx="120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Graph</a:t>
            </a:r>
            <a:endParaRPr 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721005" y="4543459"/>
            <a:ext cx="192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Document</a:t>
            </a:r>
            <a:endParaRPr lang="en-US" sz="2400" dirty="0"/>
          </a:p>
        </p:txBody>
      </p:sp>
      <p:graphicFrame>
        <p:nvGraphicFramePr>
          <p:cNvPr id="21524" name="Table 21523"/>
          <p:cNvGraphicFramePr>
            <a:graphicFrameLocks noGrp="1"/>
          </p:cNvGraphicFramePr>
          <p:nvPr>
            <p:extLst/>
          </p:nvPr>
        </p:nvGraphicFramePr>
        <p:xfrm>
          <a:off x="485080" y="2234186"/>
          <a:ext cx="2556284" cy="18824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3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721005" y="1567699"/>
            <a:ext cx="192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Relational</a:t>
            </a:r>
            <a:endParaRPr lang="en-US" sz="2400" dirty="0"/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4057896" y="2733555"/>
          <a:ext cx="1686036" cy="29831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21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2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9" name="TextBox 88"/>
          <p:cNvSpPr txBox="1"/>
          <p:nvPr/>
        </p:nvSpPr>
        <p:spPr>
          <a:xfrm>
            <a:off x="3604720" y="2090011"/>
            <a:ext cx="2563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Column-Family</a:t>
            </a:r>
            <a:endParaRPr lang="en-US" sz="2400" dirty="0"/>
          </a:p>
        </p:txBody>
      </p:sp>
      <p:grpSp>
        <p:nvGrpSpPr>
          <p:cNvPr id="21530" name="Group 21529"/>
          <p:cNvGrpSpPr/>
          <p:nvPr/>
        </p:nvGrpSpPr>
        <p:grpSpPr>
          <a:xfrm>
            <a:off x="6444226" y="1070561"/>
            <a:ext cx="2153549" cy="2210389"/>
            <a:chOff x="6684854" y="4343151"/>
            <a:chExt cx="2153549" cy="2210389"/>
          </a:xfrm>
        </p:grpSpPr>
        <p:grpSp>
          <p:nvGrpSpPr>
            <p:cNvPr id="90" name="Group 89"/>
            <p:cNvGrpSpPr/>
            <p:nvPr/>
          </p:nvGrpSpPr>
          <p:grpSpPr>
            <a:xfrm>
              <a:off x="6695199" y="5251473"/>
              <a:ext cx="390134" cy="396147"/>
              <a:chOff x="2521148" y="1583408"/>
              <a:chExt cx="1053703" cy="1053703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521148" y="1583408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2" name="Oval 4"/>
              <p:cNvSpPr/>
              <p:nvPr/>
            </p:nvSpPr>
            <p:spPr>
              <a:xfrm>
                <a:off x="2675459" y="1737719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6684854" y="5703233"/>
              <a:ext cx="390134" cy="396147"/>
              <a:chOff x="4062032" y="1935105"/>
              <a:chExt cx="1053703" cy="105370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4062032" y="1935105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5" name="Oval 16"/>
              <p:cNvSpPr/>
              <p:nvPr/>
            </p:nvSpPr>
            <p:spPr>
              <a:xfrm>
                <a:off x="4216343" y="2089416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684854" y="6157393"/>
              <a:ext cx="390134" cy="396147"/>
              <a:chOff x="3206906" y="3007399"/>
              <a:chExt cx="1053703" cy="1053703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3206906" y="3007399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Oval 20"/>
              <p:cNvSpPr/>
              <p:nvPr/>
            </p:nvSpPr>
            <p:spPr>
              <a:xfrm>
                <a:off x="3361217" y="3161710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400" kern="1200" dirty="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684854" y="4343151"/>
              <a:ext cx="390134" cy="396147"/>
              <a:chOff x="1835390" y="3007399"/>
              <a:chExt cx="1053703" cy="1053703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835390" y="3007399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1" name="Oval 24"/>
              <p:cNvSpPr/>
              <p:nvPr/>
            </p:nvSpPr>
            <p:spPr>
              <a:xfrm>
                <a:off x="1989701" y="3161710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800" kern="1200" dirty="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6695199" y="4797312"/>
              <a:ext cx="390134" cy="396147"/>
              <a:chOff x="980264" y="1935105"/>
              <a:chExt cx="1053703" cy="1053703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980264" y="1935105"/>
                <a:ext cx="1053703" cy="1053703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" name="Oval 28"/>
              <p:cNvSpPr/>
              <p:nvPr/>
            </p:nvSpPr>
            <p:spPr>
              <a:xfrm>
                <a:off x="1134575" y="2089416"/>
                <a:ext cx="745081" cy="7450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480" tIns="30480" rIns="30480" bIns="30480" numCol="1" spcCol="1270" anchor="ctr" anchorCtr="0">
                <a:noAutofit/>
              </a:bodyPr>
              <a:lstStyle/>
              <a:p>
                <a:pPr lvl="0" algn="ctr" defTabSz="2133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800" kern="1200" dirty="0"/>
              </a:p>
            </p:txBody>
          </p:sp>
        </p:grpSp>
        <p:sp>
          <p:nvSpPr>
            <p:cNvPr id="21525" name="Flowchart: Terminator 21524"/>
            <p:cNvSpPr/>
            <p:nvPr/>
          </p:nvSpPr>
          <p:spPr>
            <a:xfrm>
              <a:off x="7516055" y="4401165"/>
              <a:ext cx="1318761" cy="2801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Terminator 105"/>
            <p:cNvSpPr/>
            <p:nvPr/>
          </p:nvSpPr>
          <p:spPr>
            <a:xfrm>
              <a:off x="7519642" y="4858995"/>
              <a:ext cx="1318761" cy="2801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Terminator 106"/>
            <p:cNvSpPr/>
            <p:nvPr/>
          </p:nvSpPr>
          <p:spPr>
            <a:xfrm>
              <a:off x="7516055" y="5316825"/>
              <a:ext cx="1318761" cy="2801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Terminator 107"/>
            <p:cNvSpPr/>
            <p:nvPr/>
          </p:nvSpPr>
          <p:spPr>
            <a:xfrm>
              <a:off x="7516055" y="5768435"/>
              <a:ext cx="1318761" cy="2801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Terminator 108"/>
            <p:cNvSpPr/>
            <p:nvPr/>
          </p:nvSpPr>
          <p:spPr>
            <a:xfrm>
              <a:off x="7516055" y="6232485"/>
              <a:ext cx="1318761" cy="2801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27" name="Straight Arrow Connector 21526"/>
            <p:cNvCxnSpPr>
              <a:stCxn id="100" idx="6"/>
              <a:endCxn id="21525" idx="1"/>
            </p:cNvCxnSpPr>
            <p:nvPr/>
          </p:nvCxnSpPr>
          <p:spPr>
            <a:xfrm flipV="1">
              <a:off x="7074988" y="4541224"/>
              <a:ext cx="4410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7074332" y="4999054"/>
              <a:ext cx="4410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7100455" y="5456882"/>
              <a:ext cx="4410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7083301" y="5900458"/>
              <a:ext cx="4410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7083300" y="6372411"/>
              <a:ext cx="4410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32" name="Group 21531"/>
          <p:cNvGrpSpPr/>
          <p:nvPr/>
        </p:nvGrpSpPr>
        <p:grpSpPr>
          <a:xfrm>
            <a:off x="452387" y="5132030"/>
            <a:ext cx="2598821" cy="1180027"/>
            <a:chOff x="452387" y="5132030"/>
            <a:chExt cx="2598821" cy="1180027"/>
          </a:xfrm>
        </p:grpSpPr>
        <p:sp>
          <p:nvSpPr>
            <p:cNvPr id="117" name="Straight Connector 3"/>
            <p:cNvSpPr/>
            <p:nvPr/>
          </p:nvSpPr>
          <p:spPr>
            <a:xfrm>
              <a:off x="2355783" y="5884876"/>
              <a:ext cx="91440" cy="1023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02328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Straight Connector 4"/>
            <p:cNvSpPr/>
            <p:nvPr/>
          </p:nvSpPr>
          <p:spPr>
            <a:xfrm>
              <a:off x="1731494" y="5457695"/>
              <a:ext cx="670008" cy="1023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1570"/>
                  </a:lnTo>
                  <a:lnTo>
                    <a:pt x="670008" y="51570"/>
                  </a:lnTo>
                  <a:lnTo>
                    <a:pt x="670008" y="102328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9" name="Straight Connector 5"/>
            <p:cNvSpPr/>
            <p:nvPr/>
          </p:nvSpPr>
          <p:spPr>
            <a:xfrm>
              <a:off x="1061485" y="5884876"/>
              <a:ext cx="446672" cy="1023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1570"/>
                  </a:lnTo>
                  <a:lnTo>
                    <a:pt x="446672" y="51570"/>
                  </a:lnTo>
                  <a:lnTo>
                    <a:pt x="446672" y="102328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0" name="Straight Connector 6"/>
            <p:cNvSpPr/>
            <p:nvPr/>
          </p:nvSpPr>
          <p:spPr>
            <a:xfrm>
              <a:off x="614813" y="5884876"/>
              <a:ext cx="446672" cy="1023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46672" y="0"/>
                  </a:moveTo>
                  <a:lnTo>
                    <a:pt x="446672" y="51570"/>
                  </a:lnTo>
                  <a:lnTo>
                    <a:pt x="0" y="51570"/>
                  </a:lnTo>
                  <a:lnTo>
                    <a:pt x="0" y="102328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1" name="Straight Connector 7"/>
            <p:cNvSpPr/>
            <p:nvPr/>
          </p:nvSpPr>
          <p:spPr>
            <a:xfrm>
              <a:off x="1061485" y="5457695"/>
              <a:ext cx="670008" cy="1023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70008" y="0"/>
                  </a:moveTo>
                  <a:lnTo>
                    <a:pt x="670008" y="51570"/>
                  </a:lnTo>
                  <a:lnTo>
                    <a:pt x="0" y="51570"/>
                  </a:lnTo>
                  <a:lnTo>
                    <a:pt x="0" y="102328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2" name="Oval 121"/>
            <p:cNvSpPr/>
            <p:nvPr/>
          </p:nvSpPr>
          <p:spPr>
            <a:xfrm>
              <a:off x="1569068" y="5132842"/>
              <a:ext cx="324852" cy="32485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3" name="Group 122"/>
            <p:cNvGrpSpPr/>
            <p:nvPr/>
          </p:nvGrpSpPr>
          <p:grpSpPr>
            <a:xfrm>
              <a:off x="1893921" y="5132030"/>
              <a:ext cx="487279" cy="324852"/>
              <a:chOff x="1441534" y="744822"/>
              <a:chExt cx="487279" cy="324852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441534" y="744822"/>
                <a:ext cx="487279" cy="32485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5" name="Rectangle 144"/>
              <p:cNvSpPr/>
              <p:nvPr/>
            </p:nvSpPr>
            <p:spPr>
              <a:xfrm>
                <a:off x="1441534" y="744822"/>
                <a:ext cx="487279" cy="324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00" kern="1200"/>
              </a:p>
            </p:txBody>
          </p:sp>
        </p:grpSp>
        <p:sp>
          <p:nvSpPr>
            <p:cNvPr id="124" name="Oval 123"/>
            <p:cNvSpPr/>
            <p:nvPr/>
          </p:nvSpPr>
          <p:spPr>
            <a:xfrm>
              <a:off x="899059" y="5560024"/>
              <a:ext cx="324852" cy="32485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5" name="Group 124"/>
            <p:cNvGrpSpPr/>
            <p:nvPr/>
          </p:nvGrpSpPr>
          <p:grpSpPr>
            <a:xfrm>
              <a:off x="1223912" y="5559212"/>
              <a:ext cx="487279" cy="324852"/>
              <a:chOff x="771525" y="1172004"/>
              <a:chExt cx="487279" cy="324852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771525" y="1172004"/>
                <a:ext cx="487279" cy="32485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3" name="Rectangle 142"/>
              <p:cNvSpPr/>
              <p:nvPr/>
            </p:nvSpPr>
            <p:spPr>
              <a:xfrm>
                <a:off x="771525" y="1172004"/>
                <a:ext cx="487279" cy="324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00" kern="1200"/>
              </a:p>
            </p:txBody>
          </p:sp>
        </p:grpSp>
        <p:sp>
          <p:nvSpPr>
            <p:cNvPr id="126" name="Oval 125"/>
            <p:cNvSpPr/>
            <p:nvPr/>
          </p:nvSpPr>
          <p:spPr>
            <a:xfrm>
              <a:off x="452387" y="5987205"/>
              <a:ext cx="324852" cy="32485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7" name="Group 126"/>
            <p:cNvGrpSpPr/>
            <p:nvPr/>
          </p:nvGrpSpPr>
          <p:grpSpPr>
            <a:xfrm>
              <a:off x="777239" y="5986393"/>
              <a:ext cx="487279" cy="324852"/>
              <a:chOff x="324852" y="1599185"/>
              <a:chExt cx="487279" cy="324852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324852" y="1599185"/>
                <a:ext cx="487279" cy="32485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1" name="Rectangle 140"/>
              <p:cNvSpPr/>
              <p:nvPr/>
            </p:nvSpPr>
            <p:spPr>
              <a:xfrm>
                <a:off x="324852" y="1599185"/>
                <a:ext cx="487279" cy="324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00" kern="1200"/>
              </a:p>
            </p:txBody>
          </p:sp>
        </p:grpSp>
        <p:sp>
          <p:nvSpPr>
            <p:cNvPr id="128" name="Oval 127"/>
            <p:cNvSpPr/>
            <p:nvPr/>
          </p:nvSpPr>
          <p:spPr>
            <a:xfrm>
              <a:off x="1345732" y="5987205"/>
              <a:ext cx="324852" cy="32485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9" name="Group 128"/>
            <p:cNvGrpSpPr/>
            <p:nvPr/>
          </p:nvGrpSpPr>
          <p:grpSpPr>
            <a:xfrm>
              <a:off x="1670584" y="5986393"/>
              <a:ext cx="487279" cy="324852"/>
              <a:chOff x="1218197" y="1599185"/>
              <a:chExt cx="487279" cy="32485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1218197" y="1599185"/>
                <a:ext cx="487279" cy="32485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9" name="Rectangle 138"/>
              <p:cNvSpPr/>
              <p:nvPr/>
            </p:nvSpPr>
            <p:spPr>
              <a:xfrm>
                <a:off x="1218197" y="1599185"/>
                <a:ext cx="487279" cy="324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00" kern="1200"/>
              </a:p>
            </p:txBody>
          </p:sp>
        </p:grpSp>
        <p:sp>
          <p:nvSpPr>
            <p:cNvPr id="130" name="Oval 129"/>
            <p:cNvSpPr/>
            <p:nvPr/>
          </p:nvSpPr>
          <p:spPr>
            <a:xfrm>
              <a:off x="2239077" y="5560024"/>
              <a:ext cx="324852" cy="32485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31" name="Group 130"/>
            <p:cNvGrpSpPr/>
            <p:nvPr/>
          </p:nvGrpSpPr>
          <p:grpSpPr>
            <a:xfrm>
              <a:off x="2563929" y="5559212"/>
              <a:ext cx="487279" cy="324852"/>
              <a:chOff x="2111542" y="1172004"/>
              <a:chExt cx="487279" cy="324852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2111542" y="1172004"/>
                <a:ext cx="487279" cy="32485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7" name="Rectangle 136"/>
              <p:cNvSpPr/>
              <p:nvPr/>
            </p:nvSpPr>
            <p:spPr>
              <a:xfrm>
                <a:off x="2111542" y="1172004"/>
                <a:ext cx="487279" cy="324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00" kern="1200"/>
              </a:p>
            </p:txBody>
          </p:sp>
        </p:grpSp>
        <p:sp>
          <p:nvSpPr>
            <p:cNvPr id="132" name="Oval 131"/>
            <p:cNvSpPr/>
            <p:nvPr/>
          </p:nvSpPr>
          <p:spPr>
            <a:xfrm>
              <a:off x="2239077" y="5987205"/>
              <a:ext cx="324852" cy="32485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33" name="Group 132"/>
            <p:cNvGrpSpPr/>
            <p:nvPr/>
          </p:nvGrpSpPr>
          <p:grpSpPr>
            <a:xfrm>
              <a:off x="2563929" y="5986393"/>
              <a:ext cx="487279" cy="324852"/>
              <a:chOff x="2111542" y="1599185"/>
              <a:chExt cx="487279" cy="324852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2111542" y="1599185"/>
                <a:ext cx="487279" cy="32485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5" name="Rectangle 134"/>
              <p:cNvSpPr/>
              <p:nvPr/>
            </p:nvSpPr>
            <p:spPr>
              <a:xfrm>
                <a:off x="2111542" y="1599185"/>
                <a:ext cx="487279" cy="3248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00" kern="1200"/>
              </a:p>
            </p:txBody>
          </p:sp>
        </p:grpSp>
      </p:grpSp>
      <p:sp>
        <p:nvSpPr>
          <p:cNvPr id="147" name="TextBox 146"/>
          <p:cNvSpPr txBox="1"/>
          <p:nvPr/>
        </p:nvSpPr>
        <p:spPr>
          <a:xfrm>
            <a:off x="6585834" y="421423"/>
            <a:ext cx="192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Key-Value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3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1" grpId="0"/>
      <p:bldP spid="85" grpId="0"/>
      <p:bldP spid="87" grpId="0"/>
      <p:bldP spid="89" grpId="0"/>
      <p:bldP spid="1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(B-Tree)</a:t>
            </a:r>
            <a:r>
              <a:rPr lang="ru-RU" dirty="0"/>
              <a:t> -</a:t>
            </a:r>
            <a:r>
              <a:rPr lang="en-US" dirty="0"/>
              <a:t> Seek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67734" y="1744291"/>
            <a:ext cx="608528" cy="676141"/>
            <a:chOff x="5357609" y="1466407"/>
            <a:chExt cx="811371" cy="901521"/>
          </a:xfrm>
        </p:grpSpPr>
        <p:sp>
          <p:nvSpPr>
            <p:cNvPr id="4" name="Folded Corner 3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Minus 4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Minus 5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Minus 6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Minus 10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Minus 11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19777" y="3485763"/>
            <a:ext cx="608528" cy="676141"/>
            <a:chOff x="5357609" y="1466407"/>
            <a:chExt cx="811371" cy="901521"/>
          </a:xfrm>
        </p:grpSpPr>
        <p:sp>
          <p:nvSpPr>
            <p:cNvPr id="15" name="Folded Corner 14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Minus 15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Minus 16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Minus 17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Minus 18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Minus 19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86522" y="3453844"/>
            <a:ext cx="608528" cy="676141"/>
            <a:chOff x="5357609" y="1466407"/>
            <a:chExt cx="811371" cy="901521"/>
          </a:xfrm>
        </p:grpSpPr>
        <p:sp>
          <p:nvSpPr>
            <p:cNvPr id="22" name="Folded Corner 21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Minus 22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Minus 23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Minus 24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Minus 25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Minus 26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002" y="3440380"/>
            <a:ext cx="608528" cy="676141"/>
            <a:chOff x="5357609" y="1466407"/>
            <a:chExt cx="811371" cy="901521"/>
          </a:xfrm>
        </p:grpSpPr>
        <p:sp>
          <p:nvSpPr>
            <p:cNvPr id="36" name="Folded Corner 35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Minus 36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Minus 37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Minus 38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Minus 39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Minus 40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4386" y="5078632"/>
            <a:ext cx="608528" cy="676141"/>
            <a:chOff x="5357609" y="1466407"/>
            <a:chExt cx="811371" cy="901521"/>
          </a:xfrm>
        </p:grpSpPr>
        <p:sp>
          <p:nvSpPr>
            <p:cNvPr id="43" name="Folded Corner 42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Minus 43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Minus 44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Minus 45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Minus 46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Minus 47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91130" y="5081268"/>
            <a:ext cx="608528" cy="676141"/>
            <a:chOff x="5357609" y="1466407"/>
            <a:chExt cx="811371" cy="901521"/>
          </a:xfrm>
        </p:grpSpPr>
        <p:sp>
          <p:nvSpPr>
            <p:cNvPr id="50" name="Folded Corner 49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Minus 51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Minus 52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Minus 53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Minus 54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78454" y="5067315"/>
            <a:ext cx="608528" cy="676141"/>
            <a:chOff x="5357609" y="1466407"/>
            <a:chExt cx="811371" cy="901521"/>
          </a:xfrm>
        </p:grpSpPr>
        <p:sp>
          <p:nvSpPr>
            <p:cNvPr id="57" name="Folded Corner 56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Minus 57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Minus 58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Minus 59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Minus 60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Minus 61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623727" y="5061393"/>
            <a:ext cx="608528" cy="676141"/>
            <a:chOff x="5357609" y="1466407"/>
            <a:chExt cx="811371" cy="901521"/>
          </a:xfrm>
        </p:grpSpPr>
        <p:sp>
          <p:nvSpPr>
            <p:cNvPr id="64" name="Folded Corner 63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Minus 64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6" name="Minus 65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7" name="Minus 66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Minus 67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Minus 68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14427" y="5081269"/>
            <a:ext cx="608528" cy="676141"/>
            <a:chOff x="5357609" y="1466407"/>
            <a:chExt cx="811371" cy="901521"/>
          </a:xfrm>
        </p:grpSpPr>
        <p:sp>
          <p:nvSpPr>
            <p:cNvPr id="99" name="Folded Corner 98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Minus 99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1" name="Minus 100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2" name="Minus 101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3" name="Minus 102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4" name="Minus 103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980737" y="5075347"/>
            <a:ext cx="608528" cy="676141"/>
            <a:chOff x="5357609" y="1466407"/>
            <a:chExt cx="811371" cy="901521"/>
          </a:xfrm>
        </p:grpSpPr>
        <p:sp>
          <p:nvSpPr>
            <p:cNvPr id="106" name="Folded Corner 105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Minus 106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8" name="Minus 107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9" name="Minus 108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0" name="Minus 109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1" name="Minus 110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754907" y="5061393"/>
            <a:ext cx="608528" cy="676141"/>
            <a:chOff x="5357609" y="1466407"/>
            <a:chExt cx="811371" cy="901521"/>
          </a:xfrm>
        </p:grpSpPr>
        <p:sp>
          <p:nvSpPr>
            <p:cNvPr id="113" name="Folded Corner 112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Minus 113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5" name="Minus 114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6" name="Minus 115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7" name="Minus 116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8" name="Minus 117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391350" y="5048234"/>
            <a:ext cx="608528" cy="676141"/>
            <a:chOff x="5357609" y="1466407"/>
            <a:chExt cx="811371" cy="901521"/>
          </a:xfrm>
        </p:grpSpPr>
        <p:sp>
          <p:nvSpPr>
            <p:cNvPr id="148" name="Folded Corner 147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Minus 148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0" name="Minus 149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1" name="Minus 150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2" name="Minus 151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3" name="Minus 152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281184" y="5053362"/>
            <a:ext cx="608528" cy="676141"/>
            <a:chOff x="5357609" y="1466407"/>
            <a:chExt cx="811371" cy="901521"/>
          </a:xfrm>
        </p:grpSpPr>
        <p:sp>
          <p:nvSpPr>
            <p:cNvPr id="155" name="Folded Corner 154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Minus 155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7" name="Minus 156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8" name="Minus 157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9" name="Minus 158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0" name="Minus 159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5158569" y="3238268"/>
            <a:ext cx="602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…</a:t>
            </a:r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510725" y="4848976"/>
            <a:ext cx="602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…</a:t>
            </a:r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63" name="Down Arrow 162"/>
          <p:cNvSpPr/>
          <p:nvPr/>
        </p:nvSpPr>
        <p:spPr>
          <a:xfrm rot="3823444">
            <a:off x="3059742" y="1769424"/>
            <a:ext cx="307620" cy="2130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73" name="Straight Arrow Connector 172"/>
          <p:cNvCxnSpPr>
            <a:stCxn id="4" idx="2"/>
            <a:endCxn id="15" idx="0"/>
          </p:cNvCxnSpPr>
          <p:nvPr/>
        </p:nvCxnSpPr>
        <p:spPr>
          <a:xfrm flipH="1">
            <a:off x="1924041" y="2420432"/>
            <a:ext cx="2647957" cy="106533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" idx="2"/>
            <a:endCxn id="255" idx="2"/>
          </p:cNvCxnSpPr>
          <p:nvPr/>
        </p:nvCxnSpPr>
        <p:spPr>
          <a:xfrm flipH="1">
            <a:off x="3688020" y="2420432"/>
            <a:ext cx="883978" cy="103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4" idx="2"/>
            <a:endCxn id="36" idx="0"/>
          </p:cNvCxnSpPr>
          <p:nvPr/>
        </p:nvCxnSpPr>
        <p:spPr>
          <a:xfrm>
            <a:off x="4571998" y="2420432"/>
            <a:ext cx="2652268" cy="101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" idx="3"/>
            <a:endCxn id="22" idx="1"/>
          </p:cNvCxnSpPr>
          <p:nvPr/>
        </p:nvCxnSpPr>
        <p:spPr>
          <a:xfrm flipV="1">
            <a:off x="2228304" y="3791915"/>
            <a:ext cx="1158218" cy="3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22" idx="3"/>
            <a:endCxn id="161" idx="1"/>
          </p:cNvCxnSpPr>
          <p:nvPr/>
        </p:nvCxnSpPr>
        <p:spPr>
          <a:xfrm>
            <a:off x="3995049" y="3791915"/>
            <a:ext cx="1163520" cy="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1" idx="3"/>
            <a:endCxn id="36" idx="1"/>
          </p:cNvCxnSpPr>
          <p:nvPr/>
        </p:nvCxnSpPr>
        <p:spPr>
          <a:xfrm flipV="1">
            <a:off x="5760721" y="3778451"/>
            <a:ext cx="1159281" cy="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5" idx="2"/>
            <a:endCxn id="43" idx="0"/>
          </p:cNvCxnSpPr>
          <p:nvPr/>
        </p:nvCxnSpPr>
        <p:spPr>
          <a:xfrm flipH="1">
            <a:off x="628650" y="4161904"/>
            <a:ext cx="1295391" cy="91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5" idx="2"/>
            <a:endCxn id="99" idx="0"/>
          </p:cNvCxnSpPr>
          <p:nvPr/>
        </p:nvCxnSpPr>
        <p:spPr>
          <a:xfrm flipH="1">
            <a:off x="1518691" y="4161904"/>
            <a:ext cx="405350" cy="91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5" idx="2"/>
            <a:endCxn id="50" idx="0"/>
          </p:cNvCxnSpPr>
          <p:nvPr/>
        </p:nvCxnSpPr>
        <p:spPr>
          <a:xfrm>
            <a:off x="1924041" y="4161904"/>
            <a:ext cx="471353" cy="91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5" idx="2"/>
            <a:endCxn id="106" idx="0"/>
          </p:cNvCxnSpPr>
          <p:nvPr/>
        </p:nvCxnSpPr>
        <p:spPr>
          <a:xfrm>
            <a:off x="1924041" y="4161904"/>
            <a:ext cx="1360960" cy="913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2" idx="2"/>
            <a:endCxn id="57" idx="0"/>
          </p:cNvCxnSpPr>
          <p:nvPr/>
        </p:nvCxnSpPr>
        <p:spPr>
          <a:xfrm>
            <a:off x="3690786" y="4129985"/>
            <a:ext cx="491932" cy="93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2" idx="2"/>
            <a:endCxn id="113" idx="0"/>
          </p:cNvCxnSpPr>
          <p:nvPr/>
        </p:nvCxnSpPr>
        <p:spPr>
          <a:xfrm>
            <a:off x="3690786" y="4129985"/>
            <a:ext cx="1368385" cy="93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2" idx="2"/>
            <a:endCxn id="64" idx="0"/>
          </p:cNvCxnSpPr>
          <p:nvPr/>
        </p:nvCxnSpPr>
        <p:spPr>
          <a:xfrm>
            <a:off x="3690786" y="4129985"/>
            <a:ext cx="2237205" cy="93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36" idx="2"/>
            <a:endCxn id="148" idx="0"/>
          </p:cNvCxnSpPr>
          <p:nvPr/>
        </p:nvCxnSpPr>
        <p:spPr>
          <a:xfrm>
            <a:off x="7224266" y="4116521"/>
            <a:ext cx="471348" cy="93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36" idx="2"/>
            <a:endCxn id="155" idx="0"/>
          </p:cNvCxnSpPr>
          <p:nvPr/>
        </p:nvCxnSpPr>
        <p:spPr>
          <a:xfrm>
            <a:off x="7224266" y="4116521"/>
            <a:ext cx="1361182" cy="93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43" idx="3"/>
            <a:endCxn id="99" idx="1"/>
          </p:cNvCxnSpPr>
          <p:nvPr/>
        </p:nvCxnSpPr>
        <p:spPr>
          <a:xfrm>
            <a:off x="932912" y="5416702"/>
            <a:ext cx="281514" cy="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99" idx="3"/>
            <a:endCxn id="50" idx="1"/>
          </p:cNvCxnSpPr>
          <p:nvPr/>
        </p:nvCxnSpPr>
        <p:spPr>
          <a:xfrm flipV="1">
            <a:off x="1822953" y="5419339"/>
            <a:ext cx="268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50" idx="3"/>
            <a:endCxn id="106" idx="1"/>
          </p:cNvCxnSpPr>
          <p:nvPr/>
        </p:nvCxnSpPr>
        <p:spPr>
          <a:xfrm flipV="1">
            <a:off x="2699656" y="5413418"/>
            <a:ext cx="281081" cy="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106" idx="3"/>
            <a:endCxn id="57" idx="1"/>
          </p:cNvCxnSpPr>
          <p:nvPr/>
        </p:nvCxnSpPr>
        <p:spPr>
          <a:xfrm flipV="1">
            <a:off x="3589264" y="5405386"/>
            <a:ext cx="289190" cy="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57" idx="3"/>
            <a:endCxn id="113" idx="1"/>
          </p:cNvCxnSpPr>
          <p:nvPr/>
        </p:nvCxnSpPr>
        <p:spPr>
          <a:xfrm flipV="1">
            <a:off x="4486981" y="5399464"/>
            <a:ext cx="267926" cy="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13" idx="3"/>
            <a:endCxn id="64" idx="1"/>
          </p:cNvCxnSpPr>
          <p:nvPr/>
        </p:nvCxnSpPr>
        <p:spPr>
          <a:xfrm>
            <a:off x="5363433" y="5399464"/>
            <a:ext cx="260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64" idx="3"/>
            <a:endCxn id="162" idx="1"/>
          </p:cNvCxnSpPr>
          <p:nvPr/>
        </p:nvCxnSpPr>
        <p:spPr>
          <a:xfrm>
            <a:off x="6232254" y="5399464"/>
            <a:ext cx="278471" cy="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62" idx="3"/>
            <a:endCxn id="148" idx="1"/>
          </p:cNvCxnSpPr>
          <p:nvPr/>
        </p:nvCxnSpPr>
        <p:spPr>
          <a:xfrm flipV="1">
            <a:off x="7112877" y="5386305"/>
            <a:ext cx="278473" cy="1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48" idx="3"/>
            <a:endCxn id="155" idx="1"/>
          </p:cNvCxnSpPr>
          <p:nvPr/>
        </p:nvCxnSpPr>
        <p:spPr>
          <a:xfrm>
            <a:off x="7999876" y="5386305"/>
            <a:ext cx="281308" cy="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4176279" y="1424869"/>
            <a:ext cx="79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 .. 1M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1529791" y="3187225"/>
            <a:ext cx="79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 .. 2K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3193282" y="3155425"/>
            <a:ext cx="9894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2K+1 .. 4K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6656344" y="2814745"/>
            <a:ext cx="1191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1M-2K .. 1M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230313" y="4791891"/>
            <a:ext cx="79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1 .. 300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1042696" y="4794258"/>
            <a:ext cx="9450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301..800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1885069" y="4784979"/>
            <a:ext cx="10131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801..1,5K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2714618" y="4775409"/>
            <a:ext cx="11407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1,5K+1..2K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359405" y="1412776"/>
            <a:ext cx="3506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Users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523</a:t>
            </a:r>
          </a:p>
        </p:txBody>
      </p:sp>
      <p:sp>
        <p:nvSpPr>
          <p:cNvPr id="262" name="Down Arrow 261"/>
          <p:cNvSpPr/>
          <p:nvPr/>
        </p:nvSpPr>
        <p:spPr>
          <a:xfrm rot="1812083">
            <a:off x="1590436" y="4283877"/>
            <a:ext cx="321270" cy="567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261" grpId="0"/>
      <p:bldP spid="2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(B-Tree) - Scan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67734" y="1749134"/>
            <a:ext cx="608528" cy="676141"/>
            <a:chOff x="5357609" y="1466407"/>
            <a:chExt cx="811371" cy="901521"/>
          </a:xfrm>
        </p:grpSpPr>
        <p:sp>
          <p:nvSpPr>
            <p:cNvPr id="4" name="Folded Corner 3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Minus 4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Minus 5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Minus 6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Minus 10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Minus 11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19777" y="3490606"/>
            <a:ext cx="608528" cy="676141"/>
            <a:chOff x="5357609" y="1466407"/>
            <a:chExt cx="811371" cy="901521"/>
          </a:xfrm>
        </p:grpSpPr>
        <p:sp>
          <p:nvSpPr>
            <p:cNvPr id="15" name="Folded Corner 14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Minus 15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Minus 16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Minus 17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Minus 18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Minus 19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86522" y="3458687"/>
            <a:ext cx="608528" cy="676141"/>
            <a:chOff x="5357609" y="1466407"/>
            <a:chExt cx="811371" cy="901521"/>
          </a:xfrm>
        </p:grpSpPr>
        <p:sp>
          <p:nvSpPr>
            <p:cNvPr id="22" name="Folded Corner 21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Minus 22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Minus 23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Minus 24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Minus 25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Minus 26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20002" y="3445223"/>
            <a:ext cx="608528" cy="676141"/>
            <a:chOff x="5357609" y="1466407"/>
            <a:chExt cx="811371" cy="901521"/>
          </a:xfrm>
        </p:grpSpPr>
        <p:sp>
          <p:nvSpPr>
            <p:cNvPr id="36" name="Folded Corner 35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Minus 36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Minus 37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Minus 38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Minus 39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Minus 40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4386" y="5083475"/>
            <a:ext cx="608528" cy="676141"/>
            <a:chOff x="5357609" y="1466407"/>
            <a:chExt cx="811371" cy="901521"/>
          </a:xfrm>
        </p:grpSpPr>
        <p:sp>
          <p:nvSpPr>
            <p:cNvPr id="43" name="Folded Corner 42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Minus 43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Minus 44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Minus 45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Minus 46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Minus 47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91130" y="5086111"/>
            <a:ext cx="608528" cy="676141"/>
            <a:chOff x="5357609" y="1466407"/>
            <a:chExt cx="811371" cy="901521"/>
          </a:xfrm>
        </p:grpSpPr>
        <p:sp>
          <p:nvSpPr>
            <p:cNvPr id="50" name="Folded Corner 49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Minus 51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Minus 52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Minus 53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Minus 54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78454" y="5072158"/>
            <a:ext cx="608528" cy="676141"/>
            <a:chOff x="5357609" y="1466407"/>
            <a:chExt cx="811371" cy="901521"/>
          </a:xfrm>
        </p:grpSpPr>
        <p:sp>
          <p:nvSpPr>
            <p:cNvPr id="57" name="Folded Corner 56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Minus 57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Minus 58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Minus 59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Minus 60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Minus 61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623727" y="5066236"/>
            <a:ext cx="608528" cy="676141"/>
            <a:chOff x="5357609" y="1466407"/>
            <a:chExt cx="811371" cy="901521"/>
          </a:xfrm>
        </p:grpSpPr>
        <p:sp>
          <p:nvSpPr>
            <p:cNvPr id="64" name="Folded Corner 63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Minus 64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6" name="Minus 65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7" name="Minus 66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Minus 67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Minus 68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14427" y="5086112"/>
            <a:ext cx="608528" cy="676141"/>
            <a:chOff x="5357609" y="1466407"/>
            <a:chExt cx="811371" cy="901521"/>
          </a:xfrm>
        </p:grpSpPr>
        <p:sp>
          <p:nvSpPr>
            <p:cNvPr id="99" name="Folded Corner 98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Minus 99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1" name="Minus 100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2" name="Minus 101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3" name="Minus 102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4" name="Minus 103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980737" y="5080190"/>
            <a:ext cx="608528" cy="676141"/>
            <a:chOff x="5357609" y="1466407"/>
            <a:chExt cx="811371" cy="901521"/>
          </a:xfrm>
        </p:grpSpPr>
        <p:sp>
          <p:nvSpPr>
            <p:cNvPr id="106" name="Folded Corner 105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Minus 106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8" name="Minus 107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9" name="Minus 108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0" name="Minus 109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1" name="Minus 110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754907" y="5066236"/>
            <a:ext cx="608528" cy="676141"/>
            <a:chOff x="5357609" y="1466407"/>
            <a:chExt cx="811371" cy="901521"/>
          </a:xfrm>
        </p:grpSpPr>
        <p:sp>
          <p:nvSpPr>
            <p:cNvPr id="113" name="Folded Corner 112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Minus 113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5" name="Minus 114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6" name="Minus 115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7" name="Minus 116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8" name="Minus 117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391350" y="5053077"/>
            <a:ext cx="608528" cy="676141"/>
            <a:chOff x="5357609" y="1466407"/>
            <a:chExt cx="811371" cy="901521"/>
          </a:xfrm>
        </p:grpSpPr>
        <p:sp>
          <p:nvSpPr>
            <p:cNvPr id="148" name="Folded Corner 147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Minus 148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0" name="Minus 149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1" name="Minus 150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2" name="Minus 151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3" name="Minus 152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8281184" y="5058205"/>
            <a:ext cx="608528" cy="676141"/>
            <a:chOff x="5357609" y="1466407"/>
            <a:chExt cx="811371" cy="901521"/>
          </a:xfrm>
        </p:grpSpPr>
        <p:sp>
          <p:nvSpPr>
            <p:cNvPr id="155" name="Folded Corner 154"/>
            <p:cNvSpPr/>
            <p:nvPr/>
          </p:nvSpPr>
          <p:spPr>
            <a:xfrm>
              <a:off x="5357609" y="1466407"/>
              <a:ext cx="811369" cy="901521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Minus 155"/>
            <p:cNvSpPr/>
            <p:nvPr/>
          </p:nvSpPr>
          <p:spPr>
            <a:xfrm>
              <a:off x="5357611" y="1493949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7" name="Minus 156"/>
            <p:cNvSpPr/>
            <p:nvPr/>
          </p:nvSpPr>
          <p:spPr>
            <a:xfrm>
              <a:off x="5357611" y="1647072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8" name="Minus 157"/>
            <p:cNvSpPr/>
            <p:nvPr/>
          </p:nvSpPr>
          <p:spPr>
            <a:xfrm>
              <a:off x="5357611" y="1800195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59" name="Minus 158"/>
            <p:cNvSpPr/>
            <p:nvPr/>
          </p:nvSpPr>
          <p:spPr>
            <a:xfrm>
              <a:off x="5357610" y="1953318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0" name="Minus 159"/>
            <p:cNvSpPr/>
            <p:nvPr/>
          </p:nvSpPr>
          <p:spPr>
            <a:xfrm>
              <a:off x="5357609" y="2093820"/>
              <a:ext cx="811369" cy="196739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5158569" y="3243111"/>
            <a:ext cx="602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…</a:t>
            </a:r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510725" y="4853819"/>
            <a:ext cx="602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…</a:t>
            </a:r>
            <a:endParaRPr lang="en-US" sz="1350" dirty="0">
              <a:solidFill>
                <a:prstClr val="black"/>
              </a:solidFill>
            </a:endParaRPr>
          </a:p>
        </p:txBody>
      </p:sp>
      <p:cxnSp>
        <p:nvCxnSpPr>
          <p:cNvPr id="173" name="Straight Arrow Connector 172"/>
          <p:cNvCxnSpPr>
            <a:stCxn id="4" idx="2"/>
            <a:endCxn id="15" idx="0"/>
          </p:cNvCxnSpPr>
          <p:nvPr/>
        </p:nvCxnSpPr>
        <p:spPr>
          <a:xfrm flipH="1">
            <a:off x="1924041" y="2425275"/>
            <a:ext cx="2647957" cy="106533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" idx="2"/>
            <a:endCxn id="255" idx="2"/>
          </p:cNvCxnSpPr>
          <p:nvPr/>
        </p:nvCxnSpPr>
        <p:spPr>
          <a:xfrm flipH="1">
            <a:off x="3688020" y="2425275"/>
            <a:ext cx="883978" cy="103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4" idx="2"/>
            <a:endCxn id="36" idx="0"/>
          </p:cNvCxnSpPr>
          <p:nvPr/>
        </p:nvCxnSpPr>
        <p:spPr>
          <a:xfrm>
            <a:off x="4571998" y="2425275"/>
            <a:ext cx="2652268" cy="101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" idx="3"/>
            <a:endCxn id="22" idx="1"/>
          </p:cNvCxnSpPr>
          <p:nvPr/>
        </p:nvCxnSpPr>
        <p:spPr>
          <a:xfrm flipV="1">
            <a:off x="2228304" y="3796758"/>
            <a:ext cx="1158218" cy="3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22" idx="3"/>
            <a:endCxn id="161" idx="1"/>
          </p:cNvCxnSpPr>
          <p:nvPr/>
        </p:nvCxnSpPr>
        <p:spPr>
          <a:xfrm>
            <a:off x="3995049" y="3796758"/>
            <a:ext cx="1163520" cy="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1" idx="3"/>
            <a:endCxn id="36" idx="1"/>
          </p:cNvCxnSpPr>
          <p:nvPr/>
        </p:nvCxnSpPr>
        <p:spPr>
          <a:xfrm flipV="1">
            <a:off x="5760721" y="3783294"/>
            <a:ext cx="1159281" cy="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5" idx="2"/>
            <a:endCxn id="43" idx="0"/>
          </p:cNvCxnSpPr>
          <p:nvPr/>
        </p:nvCxnSpPr>
        <p:spPr>
          <a:xfrm flipH="1">
            <a:off x="628650" y="4166747"/>
            <a:ext cx="1295391" cy="91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5" idx="2"/>
            <a:endCxn id="99" idx="0"/>
          </p:cNvCxnSpPr>
          <p:nvPr/>
        </p:nvCxnSpPr>
        <p:spPr>
          <a:xfrm flipH="1">
            <a:off x="1518691" y="4166747"/>
            <a:ext cx="405350" cy="91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5" idx="2"/>
            <a:endCxn id="50" idx="0"/>
          </p:cNvCxnSpPr>
          <p:nvPr/>
        </p:nvCxnSpPr>
        <p:spPr>
          <a:xfrm>
            <a:off x="1924041" y="4166747"/>
            <a:ext cx="471353" cy="91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5" idx="2"/>
            <a:endCxn id="106" idx="0"/>
          </p:cNvCxnSpPr>
          <p:nvPr/>
        </p:nvCxnSpPr>
        <p:spPr>
          <a:xfrm>
            <a:off x="1924041" y="4166747"/>
            <a:ext cx="1360960" cy="913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2" idx="2"/>
            <a:endCxn id="57" idx="0"/>
          </p:cNvCxnSpPr>
          <p:nvPr/>
        </p:nvCxnSpPr>
        <p:spPr>
          <a:xfrm>
            <a:off x="3690786" y="4134828"/>
            <a:ext cx="491932" cy="93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2" idx="2"/>
            <a:endCxn id="113" idx="0"/>
          </p:cNvCxnSpPr>
          <p:nvPr/>
        </p:nvCxnSpPr>
        <p:spPr>
          <a:xfrm>
            <a:off x="3690786" y="4134828"/>
            <a:ext cx="1368385" cy="93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2" idx="2"/>
            <a:endCxn id="64" idx="0"/>
          </p:cNvCxnSpPr>
          <p:nvPr/>
        </p:nvCxnSpPr>
        <p:spPr>
          <a:xfrm>
            <a:off x="3690786" y="4134828"/>
            <a:ext cx="2237205" cy="93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36" idx="2"/>
            <a:endCxn id="148" idx="0"/>
          </p:cNvCxnSpPr>
          <p:nvPr/>
        </p:nvCxnSpPr>
        <p:spPr>
          <a:xfrm>
            <a:off x="7224266" y="4121364"/>
            <a:ext cx="471348" cy="93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36" idx="2"/>
            <a:endCxn id="155" idx="0"/>
          </p:cNvCxnSpPr>
          <p:nvPr/>
        </p:nvCxnSpPr>
        <p:spPr>
          <a:xfrm>
            <a:off x="7224266" y="4121364"/>
            <a:ext cx="1361182" cy="93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43" idx="3"/>
            <a:endCxn id="99" idx="1"/>
          </p:cNvCxnSpPr>
          <p:nvPr/>
        </p:nvCxnSpPr>
        <p:spPr>
          <a:xfrm>
            <a:off x="932912" y="5421545"/>
            <a:ext cx="281514" cy="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99" idx="3"/>
            <a:endCxn id="50" idx="1"/>
          </p:cNvCxnSpPr>
          <p:nvPr/>
        </p:nvCxnSpPr>
        <p:spPr>
          <a:xfrm flipV="1">
            <a:off x="1822953" y="5424182"/>
            <a:ext cx="268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50" idx="3"/>
            <a:endCxn id="106" idx="1"/>
          </p:cNvCxnSpPr>
          <p:nvPr/>
        </p:nvCxnSpPr>
        <p:spPr>
          <a:xfrm flipV="1">
            <a:off x="2699656" y="5418261"/>
            <a:ext cx="281081" cy="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106" idx="3"/>
            <a:endCxn id="57" idx="1"/>
          </p:cNvCxnSpPr>
          <p:nvPr/>
        </p:nvCxnSpPr>
        <p:spPr>
          <a:xfrm flipV="1">
            <a:off x="3589264" y="5410229"/>
            <a:ext cx="289190" cy="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57" idx="3"/>
            <a:endCxn id="113" idx="1"/>
          </p:cNvCxnSpPr>
          <p:nvPr/>
        </p:nvCxnSpPr>
        <p:spPr>
          <a:xfrm flipV="1">
            <a:off x="4486981" y="5404307"/>
            <a:ext cx="267926" cy="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13" idx="3"/>
            <a:endCxn id="64" idx="1"/>
          </p:cNvCxnSpPr>
          <p:nvPr/>
        </p:nvCxnSpPr>
        <p:spPr>
          <a:xfrm>
            <a:off x="5363433" y="5404307"/>
            <a:ext cx="260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64" idx="3"/>
            <a:endCxn id="162" idx="1"/>
          </p:cNvCxnSpPr>
          <p:nvPr/>
        </p:nvCxnSpPr>
        <p:spPr>
          <a:xfrm>
            <a:off x="6232254" y="5404307"/>
            <a:ext cx="278471" cy="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62" idx="3"/>
            <a:endCxn id="148" idx="1"/>
          </p:cNvCxnSpPr>
          <p:nvPr/>
        </p:nvCxnSpPr>
        <p:spPr>
          <a:xfrm flipV="1">
            <a:off x="7112877" y="5391148"/>
            <a:ext cx="278473" cy="1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48" idx="3"/>
            <a:endCxn id="155" idx="1"/>
          </p:cNvCxnSpPr>
          <p:nvPr/>
        </p:nvCxnSpPr>
        <p:spPr>
          <a:xfrm>
            <a:off x="7999876" y="5391148"/>
            <a:ext cx="281308" cy="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4176279" y="1429712"/>
            <a:ext cx="79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 .. 1M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1529791" y="3192068"/>
            <a:ext cx="79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 .. 2K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3193282" y="3160268"/>
            <a:ext cx="9894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2K+1 .. 4K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6656344" y="2819588"/>
            <a:ext cx="1191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1M-2K .. 1M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230313" y="4796734"/>
            <a:ext cx="79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1 .. 300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1042696" y="4799101"/>
            <a:ext cx="9450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301..800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1885069" y="4789822"/>
            <a:ext cx="10131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801..1,5K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2714618" y="4780252"/>
            <a:ext cx="11407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1,5K+1..2K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5359405" y="1412776"/>
            <a:ext cx="3506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Users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Down Arrow 130"/>
          <p:cNvSpPr/>
          <p:nvPr/>
        </p:nvSpPr>
        <p:spPr>
          <a:xfrm rot="16200000">
            <a:off x="910927" y="5144405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2" name="Down Arrow 131"/>
          <p:cNvSpPr/>
          <p:nvPr/>
        </p:nvSpPr>
        <p:spPr>
          <a:xfrm rot="16200000">
            <a:off x="1802231" y="5134826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3" name="Down Arrow 132"/>
          <p:cNvSpPr/>
          <p:nvPr/>
        </p:nvSpPr>
        <p:spPr>
          <a:xfrm rot="16200000">
            <a:off x="2674968" y="5148419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4" name="Down Arrow 133"/>
          <p:cNvSpPr/>
          <p:nvPr/>
        </p:nvSpPr>
        <p:spPr>
          <a:xfrm rot="16200000">
            <a:off x="3557578" y="5149508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5" name="Down Arrow 134"/>
          <p:cNvSpPr/>
          <p:nvPr/>
        </p:nvSpPr>
        <p:spPr>
          <a:xfrm rot="16200000">
            <a:off x="4449004" y="5138714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6" name="Down Arrow 135"/>
          <p:cNvSpPr/>
          <p:nvPr/>
        </p:nvSpPr>
        <p:spPr>
          <a:xfrm rot="16200000">
            <a:off x="5330670" y="5149508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7" name="Down Arrow 136"/>
          <p:cNvSpPr/>
          <p:nvPr/>
        </p:nvSpPr>
        <p:spPr>
          <a:xfrm rot="16200000">
            <a:off x="6219357" y="5138714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8" name="Down Arrow 137"/>
          <p:cNvSpPr/>
          <p:nvPr/>
        </p:nvSpPr>
        <p:spPr>
          <a:xfrm rot="16200000">
            <a:off x="7080955" y="5149507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9" name="Down Arrow 138"/>
          <p:cNvSpPr/>
          <p:nvPr/>
        </p:nvSpPr>
        <p:spPr>
          <a:xfrm rot="16200000">
            <a:off x="7991598" y="5138714"/>
            <a:ext cx="304264" cy="50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0" name="Down Arrow 162"/>
          <p:cNvSpPr/>
          <p:nvPr/>
        </p:nvSpPr>
        <p:spPr>
          <a:xfrm rot="3823444">
            <a:off x="3059742" y="1774267"/>
            <a:ext cx="307620" cy="2130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1" name="Down Arrow 261"/>
          <p:cNvSpPr/>
          <p:nvPr/>
        </p:nvSpPr>
        <p:spPr>
          <a:xfrm rot="2415800">
            <a:off x="949704" y="3976468"/>
            <a:ext cx="366868" cy="979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8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endParaRPr lang="en-US" dirty="0"/>
          </a:p>
        </p:txBody>
      </p:sp>
      <p:cxnSp>
        <p:nvCxnSpPr>
          <p:cNvPr id="12" name="Curved Connector 176"/>
          <p:cNvCxnSpPr>
            <a:endCxn id="15" idx="1"/>
          </p:cNvCxnSpPr>
          <p:nvPr/>
        </p:nvCxnSpPr>
        <p:spPr>
          <a:xfrm>
            <a:off x="1816027" y="2281411"/>
            <a:ext cx="1222914" cy="53705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headEnd type="oval"/>
            <a:tailEnd type="stealth" w="lg" len="lg"/>
          </a:ln>
          <a:effectLst/>
        </p:spPr>
      </p:cxnSp>
      <p:cxnSp>
        <p:nvCxnSpPr>
          <p:cNvPr id="13" name="Curved Connector 177"/>
          <p:cNvCxnSpPr/>
          <p:nvPr/>
        </p:nvCxnSpPr>
        <p:spPr>
          <a:xfrm>
            <a:off x="1816027" y="3784001"/>
            <a:ext cx="1211129" cy="779990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headEnd type="oval"/>
            <a:tailEnd type="stealth" w="lg" len="lg"/>
          </a:ln>
          <a:effectLst/>
        </p:spPr>
      </p:cxnSp>
      <p:cxnSp>
        <p:nvCxnSpPr>
          <p:cNvPr id="14" name="Curved Connector 179"/>
          <p:cNvCxnSpPr>
            <a:stCxn id="15" idx="3"/>
            <a:endCxn id="16" idx="1"/>
          </p:cNvCxnSpPr>
          <p:nvPr/>
        </p:nvCxnSpPr>
        <p:spPr>
          <a:xfrm flipV="1">
            <a:off x="4654958" y="1775210"/>
            <a:ext cx="565984" cy="1043254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headEnd type="oval"/>
            <a:tailEnd type="stealth" w="lg" len="lg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3038941" y="2632915"/>
            <a:ext cx="1616017" cy="371097"/>
          </a:xfrm>
          <a:prstGeom prst="rect">
            <a:avLst/>
          </a:prstGeom>
          <a:solidFill>
            <a:srgbClr val="A8141A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1036279">
              <a:defRPr/>
            </a:pPr>
            <a:r>
              <a:rPr lang="en-US" sz="2200" kern="0" dirty="0">
                <a:solidFill>
                  <a:srgbClr val="FFFFFF"/>
                </a:solidFill>
                <a:latin typeface="Segoe UI"/>
              </a:rPr>
              <a:t>Jim Beam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20942" y="1589661"/>
            <a:ext cx="1588221" cy="371097"/>
          </a:xfrm>
          <a:prstGeom prst="rect">
            <a:avLst/>
          </a:prstGeom>
          <a:solidFill>
            <a:srgbClr val="A8141A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John Snow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8941" y="4342250"/>
            <a:ext cx="1626377" cy="413895"/>
          </a:xfrm>
          <a:prstGeom prst="rect">
            <a:avLst/>
          </a:prstGeom>
          <a:solidFill>
            <a:srgbClr val="A8141A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1036279">
              <a:defRPr/>
            </a:pPr>
            <a:r>
              <a:rPr lang="en-US" sz="2000" kern="0" dirty="0">
                <a:solidFill>
                  <a:srgbClr val="FFFFFF"/>
                </a:solidFill>
                <a:latin typeface="Segoe UI"/>
              </a:rPr>
              <a:t>Peter Parker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0193" y="1829435"/>
            <a:ext cx="1893366" cy="3805529"/>
            <a:chOff x="450193" y="1829435"/>
            <a:chExt cx="1893366" cy="3805529"/>
          </a:xfrm>
        </p:grpSpPr>
        <p:sp>
          <p:nvSpPr>
            <p:cNvPr id="4" name="Rectangle 3"/>
            <p:cNvSpPr/>
            <p:nvPr/>
          </p:nvSpPr>
          <p:spPr>
            <a:xfrm>
              <a:off x="450197" y="3598905"/>
              <a:ext cx="460415" cy="370192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288496" y="4154194"/>
              <a:ext cx="1055063" cy="740385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0194" y="4342250"/>
              <a:ext cx="460415" cy="370192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88496" y="4894579"/>
              <a:ext cx="1055063" cy="740385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88496" y="1829435"/>
              <a:ext cx="1055063" cy="843990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88496" y="2673425"/>
              <a:ext cx="1055063" cy="740384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0197" y="2862544"/>
              <a:ext cx="460415" cy="370192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88496" y="3413809"/>
              <a:ext cx="1055063" cy="740385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93" y="5085595"/>
              <a:ext cx="460415" cy="370192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4575" y="2071125"/>
              <a:ext cx="460415" cy="370192"/>
            </a:xfrm>
            <a:prstGeom prst="rect">
              <a:avLst/>
            </a:prstGeom>
            <a:noFill/>
            <a:ln w="25400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76197" tIns="38098" rIns="76197" bIns="38098" rtlCol="0" anchor="ctr"/>
            <a:lstStyle/>
            <a:p>
              <a:pPr marL="0" marR="0" lvl="0" indent="0" algn="ctr" defTabSz="10362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/>
                <a:t>0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130118" y="2806937"/>
            <a:ext cx="1616017" cy="371097"/>
          </a:xfrm>
          <a:prstGeom prst="rect">
            <a:avLst/>
          </a:prstGeom>
          <a:solidFill>
            <a:srgbClr val="A8141A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Jim Beam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31497" y="4303169"/>
            <a:ext cx="2413262" cy="549369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Hash Function</a:t>
            </a:r>
            <a:endParaRPr lang="en-US" dirty="0"/>
          </a:p>
        </p:txBody>
      </p:sp>
      <p:sp>
        <p:nvSpPr>
          <p:cNvPr id="37" name="Arrow: Right 36"/>
          <p:cNvSpPr/>
          <p:nvPr/>
        </p:nvSpPr>
        <p:spPr>
          <a:xfrm rot="5400000">
            <a:off x="6514688" y="3506135"/>
            <a:ext cx="846879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/>
          <p:cNvSpPr/>
          <p:nvPr/>
        </p:nvSpPr>
        <p:spPr>
          <a:xfrm rot="5400000">
            <a:off x="6636819" y="5044585"/>
            <a:ext cx="602618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07918" y="5881125"/>
            <a:ext cx="460415" cy="370192"/>
          </a:xfrm>
          <a:prstGeom prst="rect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  <p:txBody>
          <a:bodyPr lIns="76197" tIns="38098" rIns="76197" bIns="38098"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/>
              <a:t>0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42810" y="2785537"/>
            <a:ext cx="1626377" cy="413895"/>
          </a:xfrm>
          <a:prstGeom prst="rect">
            <a:avLst/>
          </a:prstGeom>
          <a:solidFill>
            <a:srgbClr val="A8141A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Peter Parker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720815" y="5889989"/>
            <a:ext cx="460415" cy="370192"/>
          </a:xfrm>
          <a:prstGeom prst="rect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  <p:txBody>
          <a:bodyPr lIns="76197" tIns="38098" rIns="76197" bIns="38098"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153253" y="2785537"/>
            <a:ext cx="1588221" cy="371097"/>
          </a:xfrm>
          <a:prstGeom prst="rect">
            <a:avLst/>
          </a:prstGeom>
          <a:solidFill>
            <a:srgbClr val="A8141A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John Snow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20815" y="5898853"/>
            <a:ext cx="460415" cy="370192"/>
          </a:xfrm>
          <a:prstGeom prst="rect">
            <a:avLst/>
          </a:prstGeom>
          <a:noFill/>
          <a:ln w="25400" cap="flat" cmpd="sng" algn="ctr">
            <a:solidFill>
              <a:srgbClr val="505050"/>
            </a:solidFill>
            <a:prstDash val="solid"/>
          </a:ln>
          <a:effectLst/>
        </p:spPr>
        <p:txBody>
          <a:bodyPr lIns="76197" tIns="38098" rIns="76197" bIns="38098" rtlCol="0" anchor="ctr"/>
          <a:lstStyle/>
          <a:p>
            <a:pPr marL="0" marR="0" lvl="0" indent="0" algn="ctr" defTabSz="10362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/>
              <a:t>0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118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5" grpId="0" animBg="1"/>
      <p:bldP spid="35" grpId="1" animBg="1"/>
      <p:bldP spid="36" grpId="0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39" grpId="4" animBg="1"/>
      <p:bldP spid="40" grpId="0" animBg="1"/>
      <p:bldP spid="40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5244"/>
            <a:ext cx="7886700" cy="1325563"/>
          </a:xfrm>
        </p:spPr>
        <p:txBody>
          <a:bodyPr/>
          <a:lstStyle/>
          <a:p>
            <a:r>
              <a:rPr lang="en-US" dirty="0"/>
              <a:t>Q&amp;A Web Site (</a:t>
            </a:r>
            <a:r>
              <a:rPr lang="en-US" dirty="0" err="1"/>
              <a:t>StackOverflow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910"/>
            <a:ext cx="9144000" cy="61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30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96" y="461974"/>
            <a:ext cx="7886700" cy="1325563"/>
          </a:xfrm>
        </p:spPr>
        <p:txBody>
          <a:bodyPr/>
          <a:lstStyle/>
          <a:p>
            <a:r>
              <a:rPr lang="en-US" dirty="0"/>
              <a:t>Domain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39528" y="1690689"/>
            <a:ext cx="2011680" cy="898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53412" y="1690689"/>
            <a:ext cx="2011680" cy="8985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Answers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66160" y="3277253"/>
            <a:ext cx="2011680" cy="8985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39528" y="4923173"/>
            <a:ext cx="2011680" cy="89850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Comments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53412" y="4923173"/>
            <a:ext cx="2011680" cy="8985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Votes</a:t>
            </a:r>
          </a:p>
        </p:txBody>
      </p:sp>
      <p:sp>
        <p:nvSpPr>
          <p:cNvPr id="11" name="Right Arrow 10"/>
          <p:cNvSpPr/>
          <p:nvPr/>
        </p:nvSpPr>
        <p:spPr>
          <a:xfrm rot="13011059">
            <a:off x="2385579" y="2877054"/>
            <a:ext cx="1135781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473971">
            <a:off x="5625653" y="2877053"/>
            <a:ext cx="1135781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8910277">
            <a:off x="2394983" y="4087100"/>
            <a:ext cx="1135781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69605">
            <a:off x="5686345" y="4087100"/>
            <a:ext cx="1135781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3398058" y="1853107"/>
            <a:ext cx="2508503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133756" y="3483121"/>
            <a:ext cx="1823224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126085">
            <a:off x="2380906" y="2867456"/>
            <a:ext cx="1135781" cy="52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rved Up Arrow 17"/>
          <p:cNvSpPr/>
          <p:nvPr/>
        </p:nvSpPr>
        <p:spPr>
          <a:xfrm rot="12880385">
            <a:off x="2508694" y="1543027"/>
            <a:ext cx="5965244" cy="16757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8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Denis Reznik</a:t>
            </a:r>
          </a:p>
          <a:p>
            <a:r>
              <a:rPr lang="en-US" sz="2800" dirty="0"/>
              <a:t>Kyiv, Ukraine</a:t>
            </a:r>
          </a:p>
          <a:p>
            <a:r>
              <a:rPr lang="pl-PL" sz="2800" dirty="0"/>
              <a:t>Data Architect at Intapp, Inc.</a:t>
            </a:r>
          </a:p>
          <a:p>
            <a:r>
              <a:rPr lang="pl-PL" sz="2800" dirty="0"/>
              <a:t>Microsoft Data Platform MVP</a:t>
            </a:r>
          </a:p>
          <a:p>
            <a:r>
              <a:rPr lang="pl-PL" sz="2800" dirty="0"/>
              <a:t>PASS Regional Mentor, CEE</a:t>
            </a:r>
          </a:p>
          <a:p>
            <a:r>
              <a:rPr lang="pl-PL" sz="2800" dirty="0"/>
              <a:t>Ukrainian Data Community Kyiv Co-Founder </a:t>
            </a:r>
          </a:p>
          <a:p>
            <a:r>
              <a:rPr lang="pl-PL" sz="2800" dirty="0"/>
              <a:t>Co-author of “SQL Server MVP Deep Dives vol. 2”</a:t>
            </a:r>
          </a:p>
          <a:p>
            <a:r>
              <a:rPr lang="pl-PL" sz="2800" dirty="0"/>
              <a:t>Organizer of SQLSaturday Kyiv Conference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6190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3" y="1196752"/>
            <a:ext cx="8287352" cy="5178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6021288"/>
            <a:ext cx="4509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https://www.youtube.com/watch?v=t6kM2EM6so4</a:t>
            </a:r>
            <a:endParaRPr lang="en-US" sz="1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b="1" kern="1200">
                <a:solidFill>
                  <a:srgbClr val="1F49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StackOverflow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5324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6518" y="4493250"/>
            <a:ext cx="484625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</a:t>
            </a:r>
          </a:p>
          <a:p>
            <a:endParaRPr lang="en-US" sz="4800" dirty="0"/>
          </a:p>
          <a:p>
            <a:r>
              <a:rPr lang="en-US" sz="4000" dirty="0"/>
              <a:t>Relational vs. NoSQL</a:t>
            </a:r>
          </a:p>
        </p:txBody>
      </p:sp>
    </p:spTree>
    <p:extLst>
      <p:ext uri="{BB962C8B-B14F-4D97-AF65-F5344CB8AC3E}">
        <p14:creationId xmlns:p14="http://schemas.microsoft.com/office/powerpoint/2010/main" val="324132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Data-Driven Future</a:t>
            </a:r>
          </a:p>
        </p:txBody>
      </p:sp>
      <p:sp>
        <p:nvSpPr>
          <p:cNvPr id="4" name="Content Placeholder 18"/>
          <p:cNvSpPr txBox="1">
            <a:spLocks/>
          </p:cNvSpPr>
          <p:nvPr/>
        </p:nvSpPr>
        <p:spPr>
          <a:xfrm>
            <a:off x="628650" y="1860363"/>
            <a:ext cx="7886700" cy="4559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amount is growing and this is cool</a:t>
            </a:r>
          </a:p>
          <a:p>
            <a:r>
              <a:rPr lang="en-US" dirty="0"/>
              <a:t>More and more decisions are based on data</a:t>
            </a:r>
          </a:p>
          <a:p>
            <a:r>
              <a:rPr lang="en-US" dirty="0"/>
              <a:t>More and more applications are developed</a:t>
            </a:r>
          </a:p>
          <a:p>
            <a:r>
              <a:rPr lang="en-US" sz="2800" dirty="0"/>
              <a:t>It is exciting to be a Software Engineer now!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568669"/>
            <a:ext cx="7886700" cy="2813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Denis Reznik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Twitter: @</a:t>
            </a:r>
            <a:r>
              <a:rPr lang="en-US" sz="2400" dirty="0" err="1">
                <a:solidFill>
                  <a:schemeClr val="accent1"/>
                </a:solidFill>
              </a:rPr>
              <a:t>denisreznik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Email: denisreznik@live.ru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Blog: </a:t>
            </a:r>
            <a:r>
              <a:rPr lang="en-US" sz="2400" dirty="0">
                <a:solidFill>
                  <a:schemeClr val="accent1"/>
                </a:solidFill>
                <a:hlinkClick r:id="rId3"/>
              </a:rPr>
              <a:t>http://reznik.uneta.com.ua</a:t>
            </a:r>
            <a:r>
              <a:rPr lang="en-US" sz="2400" dirty="0">
                <a:solidFill>
                  <a:schemeClr val="accent1"/>
                </a:solidFill>
              </a:rPr>
              <a:t> (</a:t>
            </a:r>
            <a:r>
              <a:rPr lang="en-US" sz="2400" dirty="0" err="1">
                <a:solidFill>
                  <a:schemeClr val="accent1"/>
                </a:solidFill>
              </a:rPr>
              <a:t>rus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Facebook: </a:t>
            </a:r>
            <a:r>
              <a:rPr lang="en-US" dirty="0">
                <a:hlinkClick r:id="rId4"/>
              </a:rPr>
              <a:t>https://www.facebook.com/denis.reznik.5</a:t>
            </a:r>
            <a:endParaRPr lang="ru-RU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LinkedIn: </a:t>
            </a:r>
            <a:r>
              <a:rPr lang="en-US" sz="2400" dirty="0">
                <a:solidFill>
                  <a:schemeClr val="accent1"/>
                </a:solidFill>
                <a:hlinkClick r:id="rId5"/>
              </a:rPr>
              <a:t>http://ua.linkedin.com/pub/denis-reznik/3/502/234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9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0" y="1163071"/>
            <a:ext cx="7098681" cy="5152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567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4" name="Content Placeholder 18"/>
          <p:cNvSpPr txBox="1">
            <a:spLocks/>
          </p:cNvSpPr>
          <p:nvPr/>
        </p:nvSpPr>
        <p:spPr>
          <a:xfrm>
            <a:off x="628650" y="1860363"/>
            <a:ext cx="7886700" cy="4559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is a new Oil (c)</a:t>
            </a:r>
          </a:p>
          <a:p>
            <a:r>
              <a:rPr lang="en-US" dirty="0"/>
              <a:t>Data and Science</a:t>
            </a:r>
          </a:p>
          <a:p>
            <a:r>
              <a:rPr lang="en-US" dirty="0"/>
              <a:t>Data in Big Companies</a:t>
            </a:r>
            <a:endParaRPr lang="ru-RU" dirty="0"/>
          </a:p>
          <a:p>
            <a:r>
              <a:rPr lang="en-US" dirty="0"/>
              <a:t>Data and Application Development</a:t>
            </a:r>
          </a:p>
          <a:p>
            <a:r>
              <a:rPr lang="en-US" dirty="0"/>
              <a:t>Data-Driven Future</a:t>
            </a:r>
          </a:p>
        </p:txBody>
      </p:sp>
    </p:spTree>
    <p:extLst>
      <p:ext uri="{BB962C8B-B14F-4D97-AF65-F5344CB8AC3E}">
        <p14:creationId xmlns:p14="http://schemas.microsoft.com/office/powerpoint/2010/main" val="17800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a New Oil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1658" y="2176530"/>
            <a:ext cx="8700940" cy="3936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“Data is the new oil. It’s valuable, but if unrefined it </a:t>
            </a:r>
          </a:p>
          <a:p>
            <a:pPr marL="0" indent="0">
              <a:buNone/>
            </a:pPr>
            <a:r>
              <a:rPr lang="en-US" sz="2800" dirty="0"/>
              <a:t>  cannot really be used. It has to be changed into gas,</a:t>
            </a:r>
          </a:p>
          <a:p>
            <a:pPr marL="0" indent="0">
              <a:buNone/>
            </a:pPr>
            <a:r>
              <a:rPr lang="en-US" sz="2800" dirty="0"/>
              <a:t>  plastic, chemicals, </a:t>
            </a:r>
            <a:r>
              <a:rPr lang="en-US" sz="2800" dirty="0" err="1"/>
              <a:t>etc</a:t>
            </a:r>
            <a:r>
              <a:rPr lang="en-US" sz="2800" dirty="0"/>
              <a:t> to create a valuable entity that</a:t>
            </a:r>
          </a:p>
          <a:p>
            <a:pPr marL="0" indent="0">
              <a:buNone/>
            </a:pPr>
            <a:r>
              <a:rPr lang="en-US" sz="2800" dirty="0"/>
              <a:t>  drives profitable activity; so must data be broken </a:t>
            </a:r>
          </a:p>
          <a:p>
            <a:pPr marL="0" indent="0">
              <a:buNone/>
            </a:pPr>
            <a:r>
              <a:rPr lang="en-US" sz="2800" dirty="0"/>
              <a:t>  down, analyzed for it to have value.”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(c) Clive </a:t>
            </a:r>
            <a:r>
              <a:rPr lang="en-US" sz="2000" dirty="0" err="1"/>
              <a:t>Humby</a:t>
            </a:r>
            <a:r>
              <a:rPr lang="en-US" sz="2000" dirty="0"/>
              <a:t>, UK </a:t>
            </a:r>
            <a:r>
              <a:rPr lang="en-US" sz="2000" dirty="0" err="1"/>
              <a:t>Mathemetician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338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3923473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Thousands of years</a:t>
            </a:r>
          </a:p>
          <a:p>
            <a:pPr lvl="1"/>
            <a:r>
              <a:rPr lang="en-US" sz="2400" dirty="0"/>
              <a:t>Empirical</a:t>
            </a:r>
          </a:p>
          <a:p>
            <a:r>
              <a:rPr lang="en-US" sz="2800" dirty="0"/>
              <a:t>Few hundreds of years</a:t>
            </a:r>
          </a:p>
          <a:p>
            <a:pPr lvl="1"/>
            <a:r>
              <a:rPr lang="en-US" sz="2400" dirty="0"/>
              <a:t>Theoretical</a:t>
            </a:r>
          </a:p>
          <a:p>
            <a:r>
              <a:rPr lang="en-US" sz="2800" dirty="0"/>
              <a:t>Last fifty years</a:t>
            </a:r>
          </a:p>
          <a:p>
            <a:pPr lvl="1"/>
            <a:r>
              <a:rPr lang="en-US" sz="2400" dirty="0"/>
              <a:t>Computational</a:t>
            </a:r>
          </a:p>
          <a:p>
            <a:pPr lvl="1"/>
            <a:r>
              <a:rPr lang="en-US" sz="2400" dirty="0"/>
              <a:t>“Query the world”</a:t>
            </a:r>
          </a:p>
          <a:p>
            <a:r>
              <a:rPr lang="en-US" sz="2800" dirty="0"/>
              <a:t>Last twenty years</a:t>
            </a:r>
          </a:p>
          <a:p>
            <a:pPr lvl="1"/>
            <a:r>
              <a:rPr lang="en-US" sz="2400" dirty="0" err="1"/>
              <a:t>eScience</a:t>
            </a:r>
            <a:r>
              <a:rPr lang="en-US" sz="2400" dirty="0"/>
              <a:t> (</a:t>
            </a:r>
            <a:r>
              <a:rPr lang="en-US" sz="2400" b="1" dirty="0"/>
              <a:t>Data Science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“Download the world”</a:t>
            </a:r>
          </a:p>
          <a:p>
            <a:pPr lvl="1"/>
            <a:endParaRPr lang="en-US" sz="2400" dirty="0"/>
          </a:p>
        </p:txBody>
      </p:sp>
      <p:pic>
        <p:nvPicPr>
          <p:cNvPr id="18434" name="Picture 2" descr="http://research.microsoft.com/en-us/collaboration/fourthparadigm/fpcover-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43" y="1690689"/>
            <a:ext cx="3080719" cy="444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0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610139" y="3719484"/>
            <a:ext cx="6858000" cy="1655762"/>
          </a:xfrm>
        </p:spPr>
        <p:txBody>
          <a:bodyPr/>
          <a:lstStyle/>
          <a:p>
            <a:pPr algn="r"/>
            <a:r>
              <a:rPr lang="en-US" dirty="0"/>
              <a:t>(c) </a:t>
            </a:r>
            <a:r>
              <a:rPr lang="en-US" i="1" dirty="0"/>
              <a:t>Hector Garcia-Molina. </a:t>
            </a:r>
          </a:p>
          <a:p>
            <a:pPr algn="r"/>
            <a:r>
              <a:rPr lang="en-US" i="1" dirty="0"/>
              <a:t>Professor in the Departments of Computer Science and Electrical Engineering at Stanford University</a:t>
            </a:r>
            <a:endParaRPr lang="ru-RU" i="1" dirty="0"/>
          </a:p>
        </p:txBody>
      </p:sp>
      <p:sp>
        <p:nvSpPr>
          <p:cNvPr id="3" name="Rectangle 2"/>
          <p:cNvSpPr/>
          <p:nvPr/>
        </p:nvSpPr>
        <p:spPr>
          <a:xfrm>
            <a:off x="805069" y="1772816"/>
            <a:ext cx="7941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Science is a new term. But in the same sense as Columbus was discovered NEW continent 1000 years ago</a:t>
            </a:r>
          </a:p>
        </p:txBody>
      </p:sp>
    </p:spTree>
    <p:extLst>
      <p:ext uri="{BB962C8B-B14F-4D97-AF65-F5344CB8AC3E}">
        <p14:creationId xmlns:p14="http://schemas.microsoft.com/office/powerpoint/2010/main" val="314235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www.sintetia.com/wp-content/uploads/2014/05/Data-Scientist-What-I-really-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625" y="0"/>
            <a:ext cx="10247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603315" y="2223056"/>
            <a:ext cx="3478490" cy="75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 Learning</a:t>
            </a:r>
          </a:p>
        </p:txBody>
      </p:sp>
      <p:sp>
        <p:nvSpPr>
          <p:cNvPr id="24" name="Arrow: Right 23"/>
          <p:cNvSpPr/>
          <p:nvPr/>
        </p:nvSpPr>
        <p:spPr>
          <a:xfrm rot="6461065">
            <a:off x="1423579" y="3531878"/>
            <a:ext cx="1238162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/>
          <p:cNvSpPr/>
          <p:nvPr/>
        </p:nvSpPr>
        <p:spPr>
          <a:xfrm>
            <a:off x="4675107" y="2223056"/>
            <a:ext cx="3840243" cy="75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 Learning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501377" y="4664702"/>
            <a:ext cx="2402078" cy="75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29" name="Arrow: Right 28"/>
          <p:cNvSpPr/>
          <p:nvPr/>
        </p:nvSpPr>
        <p:spPr>
          <a:xfrm rot="2894627">
            <a:off x="2865887" y="3531878"/>
            <a:ext cx="1516067" cy="578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/>
          <p:cNvSpPr/>
          <p:nvPr/>
        </p:nvSpPr>
        <p:spPr>
          <a:xfrm>
            <a:off x="3708061" y="4664701"/>
            <a:ext cx="2402078" cy="754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3690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BAND" val="Timeban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1" val="0,114,188,-16747844,False;4/15/1912 12:00:00 AM;Titanic sank at 2:27 a.m.;False;False;True;False;False;tbName;11;;11;;10;11;-1;-1;False;125.6956;False;False;False;False;False;248.2701;253.056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3" val="0,114,188,-16747844,False;4/15/1871 12:00:00 AM;&quot;Wild Bill&quot; Hickok became the marshal of Abilene, Kansas.;False;False;True;False;False;tbName;13;;11;;10;13;-1;-1;False;110;False;False;False;False;False;192;115.48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4" val="0,114,188,-16747844,False;4/15/1865 12:00:00 AM;U.S. President Abraham Lincoln died.;False;False;True;False;True;tbName;14;;11;;10;14;-1;-1;False;110;False;False;False;False;False;363.5016;94.2137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5" val="0,114,188,-16747844,False;4/15/1850 12:00:00 AM;City of San Francisco was incorporated.;False;False;True;False;False;tbName;15;;11;;10;15;-1;-1;False;110;False;False;False;False;False;237.6069;41.0099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0" val="0,114,188,-16747844,False;4/15/1923 12:00:00 AM;Insulin became available for diabetics.;False;False;True;False;True;tbName;10;;11;;10;10;-1;-1;False;110;False;False;False;False;False;363.5016;299.91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1" val="0,114,188,-16747844,False;4/15/1912 12:00:00 AM;Titanic sank at 2:27 a.m.;False;False;True;False;False;tbName;11;;11;;10;11;-1;-1;False;125.6956;False;False;False;False;False;248.2701;253.056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1" val="0,114,188,-16747844,False;4/15/1912 12:00:00 AM;Titanic sank at 2:27 a.m.;False;False;True;False;False;tbName;11;;11;;10;11;-1;-1;False;125.6956;False;False;False;False;False;248.2701;253.056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9" val="0,114,188,-16747844,False;4/15/1940 12:00:00 AM;French and British troops landed at Narvik, Norway.;False;False;True;False;False;tbName;9;;11;;10;9;-1;-1;False;110;False;False;False;False;False;188.9423;360.21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9" val="0,114,188,-16747844,False;4/15/1940 12:00:00 AM;French and British troops landed at Narvik, Norway.;False;False;True;False;False;tbName;9;;11;;10;9;-1;-1;False;110;False;False;False;False;False;188.9423;360.21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10" val="0,114,188,-16747844,False;4/15/1923 12:00:00 AM;Insulin became available for diabetics.;False;False;True;False;True;tbName;10;;11;;10;10;-1;-1;False;110;False;False;False;False;False;363.5016;299.9115"/>
</p:tagLst>
</file>

<file path=ppt/theme/theme1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Prezentacja4_3</Template>
  <TotalTime>3425</TotalTime>
  <Words>739</Words>
  <Application>Microsoft Office PowerPoint</Application>
  <PresentationFormat>On-screen Show (4:3)</PresentationFormat>
  <Paragraphs>200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Segoe UI</vt:lpstr>
      <vt:lpstr>Motyw2</vt:lpstr>
      <vt:lpstr>PowerPoint Presentation</vt:lpstr>
      <vt:lpstr>Data Driven Future</vt:lpstr>
      <vt:lpstr>About Me</vt:lpstr>
      <vt:lpstr>Agenda</vt:lpstr>
      <vt:lpstr>Data is a New Oil</vt:lpstr>
      <vt:lpstr>Data and Science</vt:lpstr>
      <vt:lpstr>PowerPoint Presentation</vt:lpstr>
      <vt:lpstr>PowerPoint Presentation</vt:lpstr>
      <vt:lpstr>Machine Learning</vt:lpstr>
      <vt:lpstr>Linear Regression</vt:lpstr>
      <vt:lpstr>PowerPoint Presentation</vt:lpstr>
      <vt:lpstr>Data in Big Companies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Processing</vt:lpstr>
      <vt:lpstr>Parallel Processing</vt:lpstr>
      <vt:lpstr>Map-Reduce</vt:lpstr>
      <vt:lpstr>PowerPoint Presentation</vt:lpstr>
      <vt:lpstr>Database History</vt:lpstr>
      <vt:lpstr>PowerPoint Presentation</vt:lpstr>
      <vt:lpstr>Databases</vt:lpstr>
      <vt:lpstr>Index (B-Tree) - Seek</vt:lpstr>
      <vt:lpstr>Index (B-Tree) - Scan</vt:lpstr>
      <vt:lpstr>Hashtable</vt:lpstr>
      <vt:lpstr>Q&amp;A Web Site (StackOverflow)</vt:lpstr>
      <vt:lpstr>Domain Model</vt:lpstr>
      <vt:lpstr>PowerPoint Presentation</vt:lpstr>
      <vt:lpstr>PowerPoint Presentation</vt:lpstr>
      <vt:lpstr>Data-Driven Future</vt:lpstr>
      <vt:lpstr>Thank you!</vt:lpstr>
      <vt:lpstr>PowerPoint Presentation</vt:lpstr>
    </vt:vector>
  </TitlesOfParts>
  <Company>PLSSUG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Kulgan</dc:creator>
  <cp:lastModifiedBy>Denis Reznik</cp:lastModifiedBy>
  <cp:revision>237</cp:revision>
  <dcterms:created xsi:type="dcterms:W3CDTF">2011-11-24T02:19:03Z</dcterms:created>
  <dcterms:modified xsi:type="dcterms:W3CDTF">2017-05-16T09:28:26Z</dcterms:modified>
</cp:coreProperties>
</file>